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84" r:id="rId2"/>
  </p:sldMasterIdLst>
  <p:notesMasterIdLst>
    <p:notesMasterId r:id="rId72"/>
  </p:notesMasterIdLst>
  <p:sldIdLst>
    <p:sldId id="347" r:id="rId3"/>
    <p:sldId id="313" r:id="rId4"/>
    <p:sldId id="266" r:id="rId5"/>
    <p:sldId id="267" r:id="rId6"/>
    <p:sldId id="315" r:id="rId7"/>
    <p:sldId id="317" r:id="rId8"/>
    <p:sldId id="268" r:id="rId9"/>
    <p:sldId id="269" r:id="rId10"/>
    <p:sldId id="281" r:id="rId11"/>
    <p:sldId id="270" r:id="rId12"/>
    <p:sldId id="311" r:id="rId13"/>
    <p:sldId id="272" r:id="rId14"/>
    <p:sldId id="319" r:id="rId15"/>
    <p:sldId id="273" r:id="rId16"/>
    <p:sldId id="274" r:id="rId17"/>
    <p:sldId id="276" r:id="rId18"/>
    <p:sldId id="323" r:id="rId19"/>
    <p:sldId id="334" r:id="rId20"/>
    <p:sldId id="318" r:id="rId21"/>
    <p:sldId id="329" r:id="rId22"/>
    <p:sldId id="333" r:id="rId23"/>
    <p:sldId id="275" r:id="rId24"/>
    <p:sldId id="277" r:id="rId25"/>
    <p:sldId id="278" r:id="rId26"/>
    <p:sldId id="279" r:id="rId27"/>
    <p:sldId id="280" r:id="rId28"/>
    <p:sldId id="282" r:id="rId29"/>
    <p:sldId id="283" r:id="rId30"/>
    <p:sldId id="284" r:id="rId31"/>
    <p:sldId id="325" r:id="rId32"/>
    <p:sldId id="324" r:id="rId33"/>
    <p:sldId id="285" r:id="rId34"/>
    <p:sldId id="286" r:id="rId35"/>
    <p:sldId id="336" r:id="rId36"/>
    <p:sldId id="287" r:id="rId37"/>
    <p:sldId id="335" r:id="rId38"/>
    <p:sldId id="288" r:id="rId39"/>
    <p:sldId id="291" r:id="rId40"/>
    <p:sldId id="330" r:id="rId41"/>
    <p:sldId id="345" r:id="rId42"/>
    <p:sldId id="290" r:id="rId43"/>
    <p:sldId id="309" r:id="rId44"/>
    <p:sldId id="292" r:id="rId45"/>
    <p:sldId id="338" r:id="rId46"/>
    <p:sldId id="293" r:id="rId47"/>
    <p:sldId id="340" r:id="rId48"/>
    <p:sldId id="326" r:id="rId49"/>
    <p:sldId id="344" r:id="rId50"/>
    <p:sldId id="327" r:id="rId51"/>
    <p:sldId id="328" r:id="rId52"/>
    <p:sldId id="331" r:id="rId53"/>
    <p:sldId id="332" r:id="rId54"/>
    <p:sldId id="34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46" r:id="rId7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292C"/>
    <a:srgbClr val="7C9BC0"/>
    <a:srgbClr val="B8292C"/>
    <a:srgbClr val="162D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705"/>
  </p:normalViewPr>
  <p:slideViewPr>
    <p:cSldViewPr snapToGrid="0" snapToObjects="1">
      <p:cViewPr varScale="1">
        <p:scale>
          <a:sx n="82" d="100"/>
          <a:sy n="82" d="100"/>
        </p:scale>
        <p:origin x="14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43D526-7E9A-4738-84D6-9055E0C1A26F}" type="datetimeFigureOut">
              <a:rPr lang="fr-FR" smtClean="0"/>
              <a:t>16/12/2025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7925D-50BD-41F8-983D-4489A2C8738A}" type="slidenum">
              <a:rPr lang="fr-FR" smtClean="0"/>
              <a:t>‹N°›</a:t>
            </a:fld>
            <a:endParaRPr lang="fr-FR"/>
          </a:p>
        </p:txBody>
      </p:sp>
    </p:spTree>
    <p:extLst>
      <p:ext uri="{BB962C8B-B14F-4D97-AF65-F5344CB8AC3E}">
        <p14:creationId xmlns:p14="http://schemas.microsoft.com/office/powerpoint/2010/main" val="2707109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Texte">
    <p:spTree>
      <p:nvGrpSpPr>
        <p:cNvPr id="1" name=""/>
        <p:cNvGrpSpPr/>
        <p:nvPr/>
      </p:nvGrpSpPr>
      <p:grpSpPr>
        <a:xfrm>
          <a:off x="0" y="0"/>
          <a:ext cx="0" cy="0"/>
          <a:chOff x="0" y="0"/>
          <a:chExt cx="0" cy="0"/>
        </a:xfrm>
      </p:grpSpPr>
      <p:sp>
        <p:nvSpPr>
          <p:cNvPr id="4" name="Espace réservé du titre 1">
            <a:extLst>
              <a:ext uri="{FF2B5EF4-FFF2-40B4-BE49-F238E27FC236}">
                <a16:creationId xmlns:a16="http://schemas.microsoft.com/office/drawing/2014/main" id="{90FDBB33-E949-464E-BF2B-4202A9DB491C}"/>
              </a:ext>
            </a:extLst>
          </p:cNvPr>
          <p:cNvSpPr>
            <a:spLocks noGrp="1"/>
          </p:cNvSpPr>
          <p:nvPr>
            <p:ph type="title"/>
          </p:nvPr>
        </p:nvSpPr>
        <p:spPr>
          <a:xfrm>
            <a:off x="1362291" y="758312"/>
            <a:ext cx="7886700" cy="681477"/>
          </a:xfrm>
          <a:prstGeom prst="rect">
            <a:avLst/>
          </a:prstGeom>
        </p:spPr>
        <p:txBody>
          <a:bodyPr vert="horz" lIns="91440" tIns="45720" rIns="91440" bIns="45720" rtlCol="0" anchor="ctr">
            <a:normAutofit/>
          </a:bodyPr>
          <a:lstStyle/>
          <a:p>
            <a:r>
              <a:rPr lang="fr-FR" dirty="0"/>
              <a:t>Titre de votre partie à compléter</a:t>
            </a:r>
          </a:p>
        </p:txBody>
      </p:sp>
      <p:sp>
        <p:nvSpPr>
          <p:cNvPr id="5" name="Espace réservé du pied de page 4">
            <a:extLst>
              <a:ext uri="{FF2B5EF4-FFF2-40B4-BE49-F238E27FC236}">
                <a16:creationId xmlns:a16="http://schemas.microsoft.com/office/drawing/2014/main" id="{FCD55B31-443A-6742-9649-08E66FC165D8}"/>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7" name="Espace réservé du texte 6">
            <a:extLst>
              <a:ext uri="{FF2B5EF4-FFF2-40B4-BE49-F238E27FC236}">
                <a16:creationId xmlns:a16="http://schemas.microsoft.com/office/drawing/2014/main" id="{1F9B4F23-F6A1-BF4C-80C7-2F2FD89A86B3}"/>
              </a:ext>
            </a:extLst>
          </p:cNvPr>
          <p:cNvSpPr>
            <a:spLocks noGrp="1"/>
          </p:cNvSpPr>
          <p:nvPr>
            <p:ph type="body" sz="quarter" idx="10" hasCustomPrompt="1"/>
          </p:nvPr>
        </p:nvSpPr>
        <p:spPr>
          <a:xfrm>
            <a:off x="1003300" y="1906588"/>
            <a:ext cx="6554788" cy="4064000"/>
          </a:xfrm>
        </p:spPr>
        <p:txBody>
          <a:bodyPr/>
          <a:lstStyle>
            <a:lvl1pPr>
              <a:defRPr/>
            </a:lvl1pPr>
            <a:lvl2pPr>
              <a:defRPr/>
            </a:lvl2pPr>
            <a:lvl3pPr>
              <a:defRPr/>
            </a:lvl3pPr>
            <a:lvl4pPr>
              <a:defRPr/>
            </a:lvl4pPr>
          </a:lstStyle>
          <a:p>
            <a:pPr lvl="0"/>
            <a:r>
              <a:rPr lang="fr-FR" dirty="0"/>
              <a:t>Titre de votre paragraphe niveau 1</a:t>
            </a:r>
          </a:p>
          <a:p>
            <a:pPr lvl="0"/>
            <a:endParaRPr lang="fr-FR" dirty="0"/>
          </a:p>
          <a:p>
            <a:pPr lvl="1"/>
            <a:r>
              <a:rPr lang="fr-FR" dirty="0"/>
              <a:t> Texte de votre paragraphe</a:t>
            </a:r>
            <a:br>
              <a:rPr lang="fr-FR" dirty="0"/>
            </a:br>
            <a:r>
              <a:rPr lang="fr-FR" dirty="0"/>
              <a:t> </a:t>
            </a:r>
          </a:p>
          <a:p>
            <a:pPr lvl="2"/>
            <a:r>
              <a:rPr lang="fr-FR" dirty="0"/>
              <a:t> Troisième niveau</a:t>
            </a:r>
            <a:br>
              <a:rPr lang="fr-FR" dirty="0"/>
            </a:br>
            <a:endParaRPr lang="fr-FR" dirty="0"/>
          </a:p>
          <a:p>
            <a:pPr lvl="3"/>
            <a:r>
              <a:rPr lang="fr-FR" dirty="0"/>
              <a:t> Quatrième niveau</a:t>
            </a:r>
          </a:p>
        </p:txBody>
      </p:sp>
    </p:spTree>
    <p:extLst>
      <p:ext uri="{BB962C8B-B14F-4D97-AF65-F5344CB8AC3E}">
        <p14:creationId xmlns:p14="http://schemas.microsoft.com/office/powerpoint/2010/main" val="1327772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age vierg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1598401-A58E-CF44-869C-C42F78B40DBE}"/>
              </a:ext>
            </a:extLst>
          </p:cNvPr>
          <p:cNvSpPr>
            <a:spLocks noGrp="1"/>
          </p:cNvSpPr>
          <p:nvPr>
            <p:ph type="ftr" sz="quarter" idx="10"/>
          </p:nvPr>
        </p:nvSpPr>
        <p:spPr/>
        <p:txBody>
          <a:bodyPr/>
          <a:lstStyle/>
          <a:p>
            <a:r>
              <a:rPr lang="fr-FR"/>
              <a:t>Titre de votre présentation – date à compléter</a:t>
            </a:r>
            <a:endParaRPr lang="fr-FR" dirty="0"/>
          </a:p>
        </p:txBody>
      </p:sp>
    </p:spTree>
    <p:extLst>
      <p:ext uri="{BB962C8B-B14F-4D97-AF65-F5344CB8AC3E}">
        <p14:creationId xmlns:p14="http://schemas.microsoft.com/office/powerpoint/2010/main" val="186584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Diapositive 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17EBB9-2FEB-ED44-8780-FF6B72185190}"/>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3" name="Espace réservé du contenu 2">
            <a:extLst>
              <a:ext uri="{FF2B5EF4-FFF2-40B4-BE49-F238E27FC236}">
                <a16:creationId xmlns:a16="http://schemas.microsoft.com/office/drawing/2014/main" id="{4EC08D57-FC28-654F-AC27-4072C6EA01E2}"/>
              </a:ext>
            </a:extLst>
          </p:cNvPr>
          <p:cNvSpPr>
            <a:spLocks noGrp="1"/>
          </p:cNvSpPr>
          <p:nvPr>
            <p:ph sz="half" idx="1" hasCustomPrompt="1"/>
          </p:nvPr>
        </p:nvSpPr>
        <p:spPr>
          <a:xfrm>
            <a:off x="815939" y="1825625"/>
            <a:ext cx="3867150" cy="3517556"/>
          </a:xfrm>
        </p:spPr>
        <p:txBody>
          <a:bodyPr/>
          <a:lstStyle>
            <a:lvl1pPr>
              <a:defRPr/>
            </a:lvl1pPr>
          </a:lstStyle>
          <a:p>
            <a:pPr lvl="0"/>
            <a:r>
              <a:rPr lang="fr-FR" dirty="0"/>
              <a:t>Titre de votre paragraphe niveau 1</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53A846F4-CBD7-FD44-BAE2-94A15A534D62}"/>
              </a:ext>
            </a:extLst>
          </p:cNvPr>
          <p:cNvSpPr>
            <a:spLocks noGrp="1"/>
          </p:cNvSpPr>
          <p:nvPr>
            <p:ph sz="half" idx="2" hasCustomPrompt="1"/>
          </p:nvPr>
        </p:nvSpPr>
        <p:spPr>
          <a:xfrm>
            <a:off x="4835489" y="1825625"/>
            <a:ext cx="3867150" cy="3517556"/>
          </a:xfrm>
        </p:spPr>
        <p:txBody>
          <a:bodyPr/>
          <a:lstStyle>
            <a:lvl1pPr>
              <a:defRPr/>
            </a:lvl1pPr>
          </a:lstStyle>
          <a:p>
            <a:pPr lvl="0"/>
            <a:r>
              <a:rPr lang="fr-FR" dirty="0"/>
              <a:t>Titre de votre paragraphe niveau 1</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pied de page 4">
            <a:extLst>
              <a:ext uri="{FF2B5EF4-FFF2-40B4-BE49-F238E27FC236}">
                <a16:creationId xmlns:a16="http://schemas.microsoft.com/office/drawing/2014/main" id="{C4076BC8-5442-0A4F-9417-6CF7F55DB89D}"/>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Tree>
    <p:extLst>
      <p:ext uri="{BB962C8B-B14F-4D97-AF65-F5344CB8AC3E}">
        <p14:creationId xmlns:p14="http://schemas.microsoft.com/office/powerpoint/2010/main" val="3647543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Graphi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1AE2B-F35F-D943-86C1-A14C197918BA}"/>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a16="http://schemas.microsoft.com/office/drawing/2014/main" id="{918C9296-7C01-8E4D-AB3F-7BFD9178CFE9}"/>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10" name="Espace réservé du graphique 9">
            <a:extLst>
              <a:ext uri="{FF2B5EF4-FFF2-40B4-BE49-F238E27FC236}">
                <a16:creationId xmlns:a16="http://schemas.microsoft.com/office/drawing/2014/main" id="{4C10BAD0-DE4B-D145-B24C-618031944E43}"/>
              </a:ext>
            </a:extLst>
          </p:cNvPr>
          <p:cNvSpPr>
            <a:spLocks noGrp="1"/>
          </p:cNvSpPr>
          <p:nvPr>
            <p:ph type="chart" sz="quarter" idx="10" hasCustomPrompt="1"/>
          </p:nvPr>
        </p:nvSpPr>
        <p:spPr>
          <a:xfrm>
            <a:off x="1021049" y="1817246"/>
            <a:ext cx="6432550" cy="3944938"/>
          </a:xfrm>
        </p:spPr>
        <p:txBody>
          <a:bodyPr/>
          <a:lstStyle/>
          <a:p>
            <a:r>
              <a:rPr lang="fr-FR" dirty="0"/>
              <a:t>Votre graphique à créer ici</a:t>
            </a:r>
          </a:p>
        </p:txBody>
      </p:sp>
    </p:spTree>
    <p:extLst>
      <p:ext uri="{BB962C8B-B14F-4D97-AF65-F5344CB8AC3E}">
        <p14:creationId xmlns:p14="http://schemas.microsoft.com/office/powerpoint/2010/main" val="294209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Imag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1AE2B-F35F-D943-86C1-A14C197918BA}"/>
              </a:ext>
            </a:extLst>
          </p:cNvPr>
          <p:cNvSpPr>
            <a:spLocks noGrp="1"/>
          </p:cNvSpPr>
          <p:nvPr>
            <p:ph type="title" hasCustomPrompt="1"/>
          </p:nvPr>
        </p:nvSpPr>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a16="http://schemas.microsoft.com/office/drawing/2014/main" id="{918C9296-7C01-8E4D-AB3F-7BFD9178CFE9}"/>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4" name="Espace réservé de l’image 3">
            <a:extLst>
              <a:ext uri="{FF2B5EF4-FFF2-40B4-BE49-F238E27FC236}">
                <a16:creationId xmlns:a16="http://schemas.microsoft.com/office/drawing/2014/main" id="{1A2FEFA1-72AA-6443-96BF-96FD6AD5C063}"/>
              </a:ext>
            </a:extLst>
          </p:cNvPr>
          <p:cNvSpPr>
            <a:spLocks noGrp="1"/>
          </p:cNvSpPr>
          <p:nvPr>
            <p:ph type="pic" sz="quarter" idx="10" hasCustomPrompt="1"/>
          </p:nvPr>
        </p:nvSpPr>
        <p:spPr>
          <a:xfrm>
            <a:off x="804863" y="1763176"/>
            <a:ext cx="6884987" cy="3690937"/>
          </a:xfrm>
        </p:spPr>
        <p:txBody>
          <a:bodyPr/>
          <a:lstStyle/>
          <a:p>
            <a:r>
              <a:rPr lang="fr-FR" dirty="0"/>
              <a:t>Votre image ici</a:t>
            </a:r>
          </a:p>
        </p:txBody>
      </p:sp>
      <p:sp>
        <p:nvSpPr>
          <p:cNvPr id="7" name="Espace réservé du texte 12">
            <a:extLst>
              <a:ext uri="{FF2B5EF4-FFF2-40B4-BE49-F238E27FC236}">
                <a16:creationId xmlns:a16="http://schemas.microsoft.com/office/drawing/2014/main" id="{347C7975-A063-8245-99BB-A606F8CED874}"/>
              </a:ext>
            </a:extLst>
          </p:cNvPr>
          <p:cNvSpPr>
            <a:spLocks noGrp="1"/>
          </p:cNvSpPr>
          <p:nvPr>
            <p:ph type="body" sz="quarter" idx="11" hasCustomPrompt="1"/>
          </p:nvPr>
        </p:nvSpPr>
        <p:spPr>
          <a:xfrm>
            <a:off x="820067" y="5542180"/>
            <a:ext cx="6142592" cy="241674"/>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116306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positive Image 2">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3AD0E6B9-EA4C-6E48-AC3C-AB697BA81288}"/>
              </a:ext>
            </a:extLst>
          </p:cNvPr>
          <p:cNvSpPr>
            <a:spLocks noGrp="1"/>
          </p:cNvSpPr>
          <p:nvPr>
            <p:ph type="ftr" sz="quarter" idx="10"/>
          </p:nvPr>
        </p:nvSpPr>
        <p:spPr/>
        <p:txBody>
          <a:bodyPr/>
          <a:lstStyle/>
          <a:p>
            <a:r>
              <a:rPr lang="fr-FR"/>
              <a:t>Titre de votre présentation – date à compléter</a:t>
            </a:r>
            <a:endParaRPr lang="fr-FR" dirty="0"/>
          </a:p>
        </p:txBody>
      </p:sp>
      <p:sp>
        <p:nvSpPr>
          <p:cNvPr id="4" name="Espace réservé de l’image 3">
            <a:extLst>
              <a:ext uri="{FF2B5EF4-FFF2-40B4-BE49-F238E27FC236}">
                <a16:creationId xmlns:a16="http://schemas.microsoft.com/office/drawing/2014/main" id="{E7A08BD4-7503-384C-8929-3717CFA9BB6F}"/>
              </a:ext>
            </a:extLst>
          </p:cNvPr>
          <p:cNvSpPr>
            <a:spLocks noGrp="1"/>
          </p:cNvSpPr>
          <p:nvPr>
            <p:ph type="pic" sz="quarter" idx="11" hasCustomPrompt="1"/>
          </p:nvPr>
        </p:nvSpPr>
        <p:spPr>
          <a:xfrm>
            <a:off x="1102318" y="835988"/>
            <a:ext cx="7808339" cy="4185932"/>
          </a:xfrm>
        </p:spPr>
        <p:txBody>
          <a:bodyPr/>
          <a:lstStyle/>
          <a:p>
            <a:r>
              <a:rPr lang="fr-FR" dirty="0"/>
              <a:t>Votre image ici</a:t>
            </a:r>
          </a:p>
        </p:txBody>
      </p:sp>
      <p:sp>
        <p:nvSpPr>
          <p:cNvPr id="5" name="Espace réservé du texte 12">
            <a:extLst>
              <a:ext uri="{FF2B5EF4-FFF2-40B4-BE49-F238E27FC236}">
                <a16:creationId xmlns:a16="http://schemas.microsoft.com/office/drawing/2014/main" id="{60D87512-8469-544C-9433-DEEEF013FE6C}"/>
              </a:ext>
            </a:extLst>
          </p:cNvPr>
          <p:cNvSpPr>
            <a:spLocks noGrp="1"/>
          </p:cNvSpPr>
          <p:nvPr>
            <p:ph type="body" sz="quarter" idx="12" hasCustomPrompt="1"/>
          </p:nvPr>
        </p:nvSpPr>
        <p:spPr>
          <a:xfrm>
            <a:off x="1102318" y="5180273"/>
            <a:ext cx="6142592" cy="241674"/>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3147457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Tableau ">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2B5A0D57-1D85-A245-AFAE-C0F1A85D87E4}"/>
              </a:ext>
            </a:extLst>
          </p:cNvPr>
          <p:cNvSpPr>
            <a:spLocks noGrp="1"/>
          </p:cNvSpPr>
          <p:nvPr>
            <p:ph type="title" hasCustomPrompt="1"/>
          </p:nvPr>
        </p:nvSpPr>
        <p:spPr>
          <a:xfrm>
            <a:off x="1362291" y="725261"/>
            <a:ext cx="7886700" cy="681477"/>
          </a:xfrm>
        </p:spPr>
        <p:txBody>
          <a:bodyPr/>
          <a:lstStyle>
            <a:lvl1pPr>
              <a:defRPr/>
            </a:lvl1pPr>
          </a:lstStyle>
          <a:p>
            <a:r>
              <a:rPr lang="fr-FR" dirty="0"/>
              <a:t>Titre de votre partie à compléter</a:t>
            </a:r>
          </a:p>
        </p:txBody>
      </p:sp>
      <p:sp>
        <p:nvSpPr>
          <p:cNvPr id="6" name="Espace réservé du pied de page 4">
            <a:extLst>
              <a:ext uri="{FF2B5EF4-FFF2-40B4-BE49-F238E27FC236}">
                <a16:creationId xmlns:a16="http://schemas.microsoft.com/office/drawing/2014/main" id="{AF09919E-7A80-F04B-BEB2-894F3D56EBE4}"/>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8" name="Espace réservé du tableau 7">
            <a:extLst>
              <a:ext uri="{FF2B5EF4-FFF2-40B4-BE49-F238E27FC236}">
                <a16:creationId xmlns:a16="http://schemas.microsoft.com/office/drawing/2014/main" id="{117FB6EC-8F60-5D45-BCE8-EF091170BA31}"/>
              </a:ext>
            </a:extLst>
          </p:cNvPr>
          <p:cNvSpPr>
            <a:spLocks noGrp="1"/>
          </p:cNvSpPr>
          <p:nvPr>
            <p:ph type="tbl" sz="quarter" idx="10" hasCustomPrompt="1"/>
          </p:nvPr>
        </p:nvSpPr>
        <p:spPr>
          <a:xfrm>
            <a:off x="932781" y="1696039"/>
            <a:ext cx="6630988" cy="4021138"/>
          </a:xfrm>
        </p:spPr>
        <p:txBody>
          <a:bodyPr/>
          <a:lstStyle/>
          <a:p>
            <a:r>
              <a:rPr lang="fr-FR" dirty="0"/>
              <a:t>Votre tableau à créer ici</a:t>
            </a:r>
          </a:p>
        </p:txBody>
      </p:sp>
    </p:spTree>
    <p:extLst>
      <p:ext uri="{BB962C8B-B14F-4D97-AF65-F5344CB8AC3E}">
        <p14:creationId xmlns:p14="http://schemas.microsoft.com/office/powerpoint/2010/main" val="26531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Texte +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E3A017-1AA3-154C-82BB-5873D5A5E530}"/>
              </a:ext>
            </a:extLst>
          </p:cNvPr>
          <p:cNvSpPr>
            <a:spLocks noGrp="1"/>
          </p:cNvSpPr>
          <p:nvPr>
            <p:ph type="title" hasCustomPrompt="1"/>
          </p:nvPr>
        </p:nvSpPr>
        <p:spPr>
          <a:xfrm>
            <a:off x="1211263" y="457200"/>
            <a:ext cx="2721760" cy="1349566"/>
          </a:xfrm>
        </p:spPr>
        <p:txBody>
          <a:bodyPr anchor="b"/>
          <a:lstStyle>
            <a:lvl1pPr algn="ctr">
              <a:defRPr sz="3200">
                <a:solidFill>
                  <a:srgbClr val="B6292C"/>
                </a:solidFill>
              </a:defRPr>
            </a:lvl1pPr>
          </a:lstStyle>
          <a:p>
            <a:r>
              <a:rPr lang="fr-FR" dirty="0"/>
              <a:t>Votre titre de paragraphe</a:t>
            </a:r>
          </a:p>
        </p:txBody>
      </p:sp>
      <p:sp>
        <p:nvSpPr>
          <p:cNvPr id="3" name="Espace réservé de l’image 2">
            <a:extLst>
              <a:ext uri="{FF2B5EF4-FFF2-40B4-BE49-F238E27FC236}">
                <a16:creationId xmlns:a16="http://schemas.microsoft.com/office/drawing/2014/main" id="{91A474A5-7548-3349-9A7C-D7B3EC909936}"/>
              </a:ext>
            </a:extLst>
          </p:cNvPr>
          <p:cNvSpPr>
            <a:spLocks noGrp="1"/>
          </p:cNvSpPr>
          <p:nvPr>
            <p:ph type="pic" idx="1" hasCustomPrompt="1"/>
          </p:nvPr>
        </p:nvSpPr>
        <p:spPr>
          <a:xfrm>
            <a:off x="4400550" y="579801"/>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Votre image ici</a:t>
            </a:r>
          </a:p>
        </p:txBody>
      </p:sp>
      <p:sp>
        <p:nvSpPr>
          <p:cNvPr id="4" name="Espace réservé du texte 3">
            <a:extLst>
              <a:ext uri="{FF2B5EF4-FFF2-40B4-BE49-F238E27FC236}">
                <a16:creationId xmlns:a16="http://schemas.microsoft.com/office/drawing/2014/main" id="{9F091E60-950D-1B45-BAFE-911A59034A35}"/>
              </a:ext>
            </a:extLst>
          </p:cNvPr>
          <p:cNvSpPr>
            <a:spLocks noGrp="1"/>
          </p:cNvSpPr>
          <p:nvPr>
            <p:ph type="body" sz="half" idx="2" hasCustomPrompt="1"/>
          </p:nvPr>
        </p:nvSpPr>
        <p:spPr>
          <a:xfrm>
            <a:off x="983448" y="2068417"/>
            <a:ext cx="2949575" cy="3811588"/>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Votre texte</a:t>
            </a:r>
          </a:p>
          <a:p>
            <a:pPr lvl="0"/>
            <a:endParaRPr lang="fr-FR" dirty="0"/>
          </a:p>
        </p:txBody>
      </p:sp>
      <p:sp>
        <p:nvSpPr>
          <p:cNvPr id="8" name="Espace réservé du pied de page 4">
            <a:extLst>
              <a:ext uri="{FF2B5EF4-FFF2-40B4-BE49-F238E27FC236}">
                <a16:creationId xmlns:a16="http://schemas.microsoft.com/office/drawing/2014/main" id="{3DA502FC-5F30-B641-9B26-76CA5BCEF2D1}"/>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sp>
        <p:nvSpPr>
          <p:cNvPr id="13" name="Espace réservé du texte 12">
            <a:extLst>
              <a:ext uri="{FF2B5EF4-FFF2-40B4-BE49-F238E27FC236}">
                <a16:creationId xmlns:a16="http://schemas.microsoft.com/office/drawing/2014/main" id="{674B0568-FEE2-534B-BBAD-110CA854112D}"/>
              </a:ext>
            </a:extLst>
          </p:cNvPr>
          <p:cNvSpPr>
            <a:spLocks noGrp="1"/>
          </p:cNvSpPr>
          <p:nvPr>
            <p:ph type="body" sz="quarter" idx="10" hasCustomPrompt="1"/>
          </p:nvPr>
        </p:nvSpPr>
        <p:spPr>
          <a:xfrm>
            <a:off x="4400550" y="5575233"/>
            <a:ext cx="2396857" cy="219639"/>
          </a:xfrm>
        </p:spPr>
        <p:txBody>
          <a:bodyPr/>
          <a:lstStyle>
            <a:lvl1pPr>
              <a:defRPr sz="1200">
                <a:solidFill>
                  <a:schemeClr val="tx1">
                    <a:lumMod val="50000"/>
                    <a:lumOff val="50000"/>
                  </a:schemeClr>
                </a:solidFill>
              </a:defRPr>
            </a:lvl1pPr>
          </a:lstStyle>
          <a:p>
            <a:pPr lvl="0"/>
            <a:r>
              <a:rPr lang="fr-FR" dirty="0"/>
              <a:t>Légende photo</a:t>
            </a:r>
          </a:p>
        </p:txBody>
      </p:sp>
    </p:spTree>
    <p:extLst>
      <p:ext uri="{BB962C8B-B14F-4D97-AF65-F5344CB8AC3E}">
        <p14:creationId xmlns:p14="http://schemas.microsoft.com/office/powerpoint/2010/main" val="286445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vierg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81598401-A58E-CF44-869C-C42F78B40DBE}"/>
              </a:ext>
            </a:extLst>
          </p:cNvPr>
          <p:cNvSpPr>
            <a:spLocks noGrp="1"/>
          </p:cNvSpPr>
          <p:nvPr>
            <p:ph type="ftr" sz="quarter" idx="10"/>
          </p:nvPr>
        </p:nvSpPr>
        <p:spPr/>
        <p:txBody>
          <a:bodyPr/>
          <a:lstStyle/>
          <a:p>
            <a:r>
              <a:rPr lang="fr-FR"/>
              <a:t>Titre de votre présentation – date à compléter</a:t>
            </a:r>
            <a:endParaRPr lang="fr-FR" dirty="0"/>
          </a:p>
        </p:txBody>
      </p:sp>
    </p:spTree>
    <p:extLst>
      <p:ext uri="{BB962C8B-B14F-4D97-AF65-F5344CB8AC3E}">
        <p14:creationId xmlns:p14="http://schemas.microsoft.com/office/powerpoint/2010/main" val="890845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7" name="Date Placeholder 2">
            <a:extLst>
              <a:ext uri="{FF2B5EF4-FFF2-40B4-BE49-F238E27FC236}">
                <a16:creationId xmlns:a16="http://schemas.microsoft.com/office/drawing/2014/main" id="{2985A2F8-7E5A-2347-B08A-541869D17263}"/>
              </a:ext>
            </a:extLst>
          </p:cNvPr>
          <p:cNvSpPr>
            <a:spLocks noGrp="1"/>
          </p:cNvSpPr>
          <p:nvPr>
            <p:ph type="dt" sz="half" idx="10"/>
          </p:nvPr>
        </p:nvSpPr>
        <p:spPr>
          <a:xfrm>
            <a:off x="4076714" y="5098015"/>
            <a:ext cx="2057400" cy="365125"/>
          </a:xfrm>
        </p:spPr>
        <p:txBody>
          <a:bodyPr/>
          <a:lstStyle>
            <a:lvl1pPr algn="ctr">
              <a:defRPr>
                <a:latin typeface="Futura Medium" panose="020B0602020204020303" pitchFamily="34" charset="-79"/>
                <a:cs typeface="Futura Medium" panose="020B0602020204020303" pitchFamily="34" charset="-79"/>
              </a:defRPr>
            </a:lvl1pPr>
          </a:lstStyle>
          <a:p>
            <a:r>
              <a:rPr lang="fr-FR" dirty="0">
                <a:solidFill>
                  <a:prstClr val="black">
                    <a:tint val="75000"/>
                  </a:prstClr>
                </a:solidFill>
              </a:rPr>
              <a:t>Lieu – date à compléter</a:t>
            </a:r>
          </a:p>
        </p:txBody>
      </p:sp>
      <p:sp>
        <p:nvSpPr>
          <p:cNvPr id="12" name="Title 1">
            <a:extLst>
              <a:ext uri="{FF2B5EF4-FFF2-40B4-BE49-F238E27FC236}">
                <a16:creationId xmlns:a16="http://schemas.microsoft.com/office/drawing/2014/main" id="{7788E6A3-B4EF-4C4E-9371-EDE8582EA347}"/>
              </a:ext>
            </a:extLst>
          </p:cNvPr>
          <p:cNvSpPr>
            <a:spLocks noGrp="1"/>
          </p:cNvSpPr>
          <p:nvPr>
            <p:ph type="title" hasCustomPrompt="1"/>
          </p:nvPr>
        </p:nvSpPr>
        <p:spPr>
          <a:xfrm>
            <a:off x="687306" y="1852101"/>
            <a:ext cx="6514411" cy="1325563"/>
          </a:xfrm>
        </p:spPr>
        <p:txBody>
          <a:bodyPr>
            <a:normAutofit/>
          </a:bodyPr>
          <a:lstStyle>
            <a:lvl1pPr algn="ctr">
              <a:defRPr sz="4000">
                <a:solidFill>
                  <a:schemeClr val="tx1">
                    <a:lumMod val="50000"/>
                    <a:lumOff val="50000"/>
                  </a:schemeClr>
                </a:solidFill>
              </a:defRPr>
            </a:lvl1pPr>
          </a:lstStyle>
          <a:p>
            <a:r>
              <a:rPr lang="fr-FR" dirty="0"/>
              <a:t>Titre de votre présentation à compléter</a:t>
            </a:r>
            <a:endParaRPr lang="en-US" dirty="0"/>
          </a:p>
        </p:txBody>
      </p:sp>
      <p:sp>
        <p:nvSpPr>
          <p:cNvPr id="13" name="Espace réservé du texte 14">
            <a:extLst>
              <a:ext uri="{FF2B5EF4-FFF2-40B4-BE49-F238E27FC236}">
                <a16:creationId xmlns:a16="http://schemas.microsoft.com/office/drawing/2014/main" id="{30448AEF-9789-5F4E-880F-9AA8EFB4C220}"/>
              </a:ext>
            </a:extLst>
          </p:cNvPr>
          <p:cNvSpPr>
            <a:spLocks noGrp="1"/>
          </p:cNvSpPr>
          <p:nvPr>
            <p:ph type="body" sz="quarter" idx="12" hasCustomPrompt="1"/>
          </p:nvPr>
        </p:nvSpPr>
        <p:spPr>
          <a:xfrm>
            <a:off x="1726205" y="3807639"/>
            <a:ext cx="6758417" cy="660400"/>
          </a:xfrm>
          <a:prstGeom prst="rect">
            <a:avLst/>
          </a:prstGeom>
        </p:spPr>
        <p:txBody>
          <a:bodyPr/>
          <a:lstStyle>
            <a:lvl1pPr marL="0" indent="0" algn="ctr">
              <a:buNone/>
              <a:defRPr>
                <a:solidFill>
                  <a:schemeClr val="tx1">
                    <a:lumMod val="75000"/>
                    <a:lumOff val="25000"/>
                  </a:schemeClr>
                </a:solidFill>
              </a:defRPr>
            </a:lvl1pPr>
          </a:lstStyle>
          <a:p>
            <a:r>
              <a:rPr lang="fr-FR" sz="2500" dirty="0"/>
              <a:t>Nom et fonction de l’intervenant à compléter</a:t>
            </a:r>
            <a:endParaRPr lang="en-US" sz="2500" dirty="0"/>
          </a:p>
        </p:txBody>
      </p:sp>
    </p:spTree>
    <p:extLst>
      <p:ext uri="{BB962C8B-B14F-4D97-AF65-F5344CB8AC3E}">
        <p14:creationId xmlns:p14="http://schemas.microsoft.com/office/powerpoint/2010/main" val="145817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emf"/><Relationship Id="rId5" Type="http://schemas.openxmlformats.org/officeDocument/2006/relationships/image" Target="../media/image3.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D2B1C50-2526-9E41-8E52-A43916BFF1A8}"/>
              </a:ext>
            </a:extLst>
          </p:cNvPr>
          <p:cNvPicPr>
            <a:picLocks noChangeAspect="1"/>
          </p:cNvPicPr>
          <p:nvPr userDrawn="1"/>
        </p:nvPicPr>
        <p:blipFill rotWithShape="1">
          <a:blip r:embed="rId10"/>
          <a:srcRect l="19128" r="5872"/>
          <a:stretch/>
        </p:blipFill>
        <p:spPr>
          <a:xfrm rot="5400000">
            <a:off x="-198194" y="198192"/>
            <a:ext cx="6858001" cy="6461615"/>
          </a:xfrm>
          <a:prstGeom prst="rect">
            <a:avLst/>
          </a:prstGeom>
        </p:spPr>
      </p:pic>
      <p:sp>
        <p:nvSpPr>
          <p:cNvPr id="2" name="Espace réservé du titre 1">
            <a:extLst>
              <a:ext uri="{FF2B5EF4-FFF2-40B4-BE49-F238E27FC236}">
                <a16:creationId xmlns:a16="http://schemas.microsoft.com/office/drawing/2014/main" id="{9329FE7C-1990-CD4C-A721-010B48A78691}"/>
              </a:ext>
            </a:extLst>
          </p:cNvPr>
          <p:cNvSpPr>
            <a:spLocks noGrp="1"/>
          </p:cNvSpPr>
          <p:nvPr>
            <p:ph type="title"/>
          </p:nvPr>
        </p:nvSpPr>
        <p:spPr>
          <a:xfrm>
            <a:off x="1362291" y="758312"/>
            <a:ext cx="7886700" cy="681477"/>
          </a:xfrm>
          <a:prstGeom prst="rect">
            <a:avLst/>
          </a:prstGeom>
        </p:spPr>
        <p:txBody>
          <a:bodyPr vert="horz" lIns="91440" tIns="45720" rIns="91440" bIns="45720" rtlCol="0" anchor="ctr">
            <a:normAutofit/>
          </a:bodyPr>
          <a:lstStyle/>
          <a:p>
            <a:r>
              <a:rPr lang="fr-FR" dirty="0"/>
              <a:t>Titre de votre partie à compléter</a:t>
            </a:r>
          </a:p>
        </p:txBody>
      </p:sp>
      <p:sp>
        <p:nvSpPr>
          <p:cNvPr id="3" name="Espace réservé du texte 2">
            <a:extLst>
              <a:ext uri="{FF2B5EF4-FFF2-40B4-BE49-F238E27FC236}">
                <a16:creationId xmlns:a16="http://schemas.microsoft.com/office/drawing/2014/main" id="{CE8A1627-BAF5-D649-818B-DD3CAC198D30}"/>
              </a:ext>
            </a:extLst>
          </p:cNvPr>
          <p:cNvSpPr>
            <a:spLocks noGrp="1"/>
          </p:cNvSpPr>
          <p:nvPr>
            <p:ph type="body" idx="1"/>
          </p:nvPr>
        </p:nvSpPr>
        <p:spPr>
          <a:xfrm>
            <a:off x="899582" y="1740107"/>
            <a:ext cx="6680023" cy="4164933"/>
          </a:xfrm>
          <a:prstGeom prst="rect">
            <a:avLst/>
          </a:prstGeom>
        </p:spPr>
        <p:txBody>
          <a:bodyPr vert="horz" lIns="91440" tIns="45720" rIns="91440" bIns="45720" rtlCol="0">
            <a:normAutofit/>
          </a:bodyPr>
          <a:lstStyle/>
          <a:p>
            <a:pPr lvl="0"/>
            <a:r>
              <a:rPr lang="fr-FR" dirty="0"/>
              <a:t>Titre de votre paragraphe niveau 1</a:t>
            </a:r>
          </a:p>
          <a:p>
            <a:pPr lvl="0"/>
            <a:endParaRPr lang="fr-FR" dirty="0"/>
          </a:p>
          <a:p>
            <a:pPr lvl="1"/>
            <a:r>
              <a:rPr lang="fr-FR" dirty="0"/>
              <a:t> Texte de votre paragraphe</a:t>
            </a:r>
            <a:br>
              <a:rPr lang="fr-FR" dirty="0"/>
            </a:br>
            <a:r>
              <a:rPr lang="fr-FR" dirty="0"/>
              <a:t> </a:t>
            </a:r>
          </a:p>
          <a:p>
            <a:pPr lvl="2"/>
            <a:r>
              <a:rPr lang="fr-FR" dirty="0"/>
              <a:t> Troisième niveau</a:t>
            </a:r>
            <a:br>
              <a:rPr lang="fr-FR" dirty="0"/>
            </a:br>
            <a:endParaRPr lang="fr-FR" dirty="0"/>
          </a:p>
          <a:p>
            <a:pPr lvl="3"/>
            <a:r>
              <a:rPr lang="fr-FR" dirty="0"/>
              <a:t> Quatrième niveau</a:t>
            </a:r>
          </a:p>
        </p:txBody>
      </p:sp>
      <p:sp>
        <p:nvSpPr>
          <p:cNvPr id="5" name="Espace réservé du pied de page 4">
            <a:extLst>
              <a:ext uri="{FF2B5EF4-FFF2-40B4-BE49-F238E27FC236}">
                <a16:creationId xmlns:a16="http://schemas.microsoft.com/office/drawing/2014/main" id="{CD4B6723-5C41-184A-96BB-63EC9CB39CC0}"/>
              </a:ext>
            </a:extLst>
          </p:cNvPr>
          <p:cNvSpPr>
            <a:spLocks noGrp="1"/>
          </p:cNvSpPr>
          <p:nvPr>
            <p:ph type="ftr" sz="quarter" idx="3"/>
          </p:nvPr>
        </p:nvSpPr>
        <p:spPr>
          <a:xfrm>
            <a:off x="5943600" y="9286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Titre de votre présentation – date à compléter</a:t>
            </a:r>
          </a:p>
        </p:txBody>
      </p:sp>
      <p:pic>
        <p:nvPicPr>
          <p:cNvPr id="7" name="Image 6">
            <a:extLst>
              <a:ext uri="{FF2B5EF4-FFF2-40B4-BE49-F238E27FC236}">
                <a16:creationId xmlns:a16="http://schemas.microsoft.com/office/drawing/2014/main" id="{D4C1FAF5-4221-2648-A1C5-BE47D55CC3B7}"/>
              </a:ext>
            </a:extLst>
          </p:cNvPr>
          <p:cNvPicPr>
            <a:picLocks noChangeAspect="1"/>
          </p:cNvPicPr>
          <p:nvPr userDrawn="1"/>
        </p:nvPicPr>
        <p:blipFill rotWithShape="1">
          <a:blip r:embed="rId11"/>
          <a:srcRect t="15566" r="81566" b="36209"/>
          <a:stretch/>
        </p:blipFill>
        <p:spPr>
          <a:xfrm>
            <a:off x="7497667" y="5442334"/>
            <a:ext cx="1398483" cy="1270517"/>
          </a:xfrm>
          <a:prstGeom prst="rect">
            <a:avLst/>
          </a:prstGeom>
        </p:spPr>
      </p:pic>
    </p:spTree>
    <p:extLst>
      <p:ext uri="{BB962C8B-B14F-4D97-AF65-F5344CB8AC3E}">
        <p14:creationId xmlns:p14="http://schemas.microsoft.com/office/powerpoint/2010/main" val="2722180935"/>
      </p:ext>
    </p:extLst>
  </p:cSld>
  <p:clrMap bg1="lt1" tx1="dk1" bg2="lt2" tx2="dk2" accent1="accent1" accent2="accent2" accent3="accent3" accent4="accent4" accent5="accent5" accent6="accent6" hlink="hlink" folHlink="folHlink"/>
  <p:sldLayoutIdLst>
    <p:sldLayoutId id="2147483679" r:id="rId1"/>
    <p:sldLayoutId id="2147483671" r:id="rId2"/>
    <p:sldLayoutId id="2147483673" r:id="rId3"/>
    <p:sldLayoutId id="2147483677" r:id="rId4"/>
    <p:sldLayoutId id="2147483678" r:id="rId5"/>
    <p:sldLayoutId id="2147483674" r:id="rId6"/>
    <p:sldLayoutId id="2147483676" r:id="rId7"/>
    <p:sldLayoutId id="2147483680" r:id="rId8"/>
  </p:sldLayoutIdLst>
  <p:txStyles>
    <p:titleStyle>
      <a:lvl1pPr algn="l" defTabSz="914400" rtl="0" eaLnBrk="1" latinLnBrk="0" hangingPunct="1">
        <a:lnSpc>
          <a:spcPct val="90000"/>
        </a:lnSpc>
        <a:spcBef>
          <a:spcPct val="0"/>
        </a:spcBef>
        <a:buNone/>
        <a:defRPr sz="3500" kern="1200">
          <a:solidFill>
            <a:srgbClr val="7C9BC0"/>
          </a:solidFill>
          <a:latin typeface="Futura Medium" panose="020B0602020204020303" pitchFamily="34" charset="-79"/>
          <a:ea typeface="+mj-ea"/>
          <a:cs typeface="Futura Medium" panose="020B0602020204020303" pitchFamily="34" charset="-79"/>
        </a:defRPr>
      </a:lvl1pPr>
    </p:titleStyle>
    <p:bodyStyle>
      <a:lvl1pPr marL="0" indent="0" algn="l" defTabSz="914400" rtl="0" eaLnBrk="1" latinLnBrk="0" hangingPunct="1">
        <a:lnSpc>
          <a:spcPct val="90000"/>
        </a:lnSpc>
        <a:spcBef>
          <a:spcPts val="1000"/>
        </a:spcBef>
        <a:buClr>
          <a:srgbClr val="B8292C"/>
        </a:buClr>
        <a:buSzPct val="150000"/>
        <a:buFont typeface="ArialUnicodeMS" panose="020B0604020202020204" pitchFamily="34" charset="-128"/>
        <a:buNone/>
        <a:defRPr sz="2500" kern="1200">
          <a:solidFill>
            <a:srgbClr val="B6292C"/>
          </a:solidFill>
          <a:latin typeface="Futura Medium" panose="020B0602020204020303" pitchFamily="34" charset="-79"/>
          <a:ea typeface="+mn-ea"/>
          <a:cs typeface="Futura Medium" panose="020B0602020204020303" pitchFamily="34" charset="-79"/>
        </a:defRPr>
      </a:lvl1pPr>
      <a:lvl2pPr marL="800100" indent="-342900" algn="l" defTabSz="914400" rtl="0" eaLnBrk="1" latinLnBrk="0" hangingPunct="1">
        <a:lnSpc>
          <a:spcPct val="90000"/>
        </a:lnSpc>
        <a:spcBef>
          <a:spcPts val="500"/>
        </a:spcBef>
        <a:buClr>
          <a:srgbClr val="7C9BC0"/>
        </a:buClr>
        <a:buSzPct val="120000"/>
        <a:buFont typeface="HiraginoSans-W3" panose="020B0400000000000000" pitchFamily="34" charset="-128"/>
        <a:buChar char="◎"/>
        <a:defRPr sz="20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Clr>
          <a:srgbClr val="7C9BC0"/>
        </a:buClr>
        <a:buSzPct val="120000"/>
        <a:buFont typeface="LucidaGrande" panose="020B0600040502020204" pitchFamily="34" charset="0"/>
        <a:buChar char="○"/>
        <a:defRPr sz="18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65000"/>
              <a:lumOff val="35000"/>
            </a:schemeClr>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8B87E29-20A4-384B-819E-EF3AA4509E5D}"/>
              </a:ext>
            </a:extLst>
          </p:cNvPr>
          <p:cNvPicPr>
            <a:picLocks noChangeAspect="1"/>
          </p:cNvPicPr>
          <p:nvPr userDrawn="1"/>
        </p:nvPicPr>
        <p:blipFill rotWithShape="1">
          <a:blip r:embed="rId4"/>
          <a:srcRect r="4460"/>
          <a:stretch/>
        </p:blipFill>
        <p:spPr>
          <a:xfrm>
            <a:off x="-142961" y="-11017"/>
            <a:ext cx="9286961" cy="6869017"/>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dirty="0"/>
              <a:t>Modifiez le style du titre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48174-775F-5243-9F62-1EBC4587A2DC}" type="datetimeFigureOut">
              <a:rPr lang="fr-FR" smtClean="0">
                <a:solidFill>
                  <a:prstClr val="black">
                    <a:tint val="75000"/>
                  </a:prstClr>
                </a:solidFill>
              </a:rPr>
              <a:pPr/>
              <a:t>16/12/2025</a:t>
            </a:fld>
            <a:endParaRPr lang="fr-FR">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11B647-54AB-3842-90F9-41354240241E}" type="slidenum">
              <a:rPr lang="fr-FR" smtClean="0">
                <a:solidFill>
                  <a:prstClr val="black">
                    <a:tint val="75000"/>
                  </a:prstClr>
                </a:solidFill>
              </a:rPr>
              <a:pPr/>
              <a:t>‹N°›</a:t>
            </a:fld>
            <a:endParaRPr lang="fr-FR">
              <a:solidFill>
                <a:prstClr val="black">
                  <a:tint val="75000"/>
                </a:prstClr>
              </a:solidFill>
            </a:endParaRPr>
          </a:p>
        </p:txBody>
      </p:sp>
      <p:pic>
        <p:nvPicPr>
          <p:cNvPr id="9" name="Image 8">
            <a:extLst>
              <a:ext uri="{FF2B5EF4-FFF2-40B4-BE49-F238E27FC236}">
                <a16:creationId xmlns:a16="http://schemas.microsoft.com/office/drawing/2014/main" id="{D43D12E1-9EEB-CB4B-86F9-A97E65845594}"/>
              </a:ext>
            </a:extLst>
          </p:cNvPr>
          <p:cNvPicPr>
            <a:picLocks noChangeAspect="1"/>
          </p:cNvPicPr>
          <p:nvPr userDrawn="1"/>
        </p:nvPicPr>
        <p:blipFill>
          <a:blip r:embed="rId5"/>
          <a:stretch>
            <a:fillRect/>
          </a:stretch>
        </p:blipFill>
        <p:spPr>
          <a:xfrm>
            <a:off x="-107032" y="6177249"/>
            <a:ext cx="5854700" cy="647700"/>
          </a:xfrm>
          <a:prstGeom prst="rect">
            <a:avLst/>
          </a:prstGeom>
        </p:spPr>
      </p:pic>
      <p:pic>
        <p:nvPicPr>
          <p:cNvPr id="10" name="Image 9">
            <a:extLst>
              <a:ext uri="{FF2B5EF4-FFF2-40B4-BE49-F238E27FC236}">
                <a16:creationId xmlns:a16="http://schemas.microsoft.com/office/drawing/2014/main" id="{0C10D283-DA19-DF4F-8C0F-7CCDB5C5AB9E}"/>
              </a:ext>
            </a:extLst>
          </p:cNvPr>
          <p:cNvPicPr>
            <a:picLocks noChangeAspect="1"/>
          </p:cNvPicPr>
          <p:nvPr userDrawn="1"/>
        </p:nvPicPr>
        <p:blipFill rotWithShape="1">
          <a:blip r:embed="rId6"/>
          <a:srcRect t="15566" r="81566" b="36209"/>
          <a:stretch/>
        </p:blipFill>
        <p:spPr>
          <a:xfrm>
            <a:off x="7196768" y="172310"/>
            <a:ext cx="1685581" cy="1531344"/>
          </a:xfrm>
          <a:prstGeom prst="rect">
            <a:avLst/>
          </a:prstGeom>
        </p:spPr>
      </p:pic>
    </p:spTree>
    <p:extLst>
      <p:ext uri="{BB962C8B-B14F-4D97-AF65-F5344CB8AC3E}">
        <p14:creationId xmlns:p14="http://schemas.microsoft.com/office/powerpoint/2010/main" val="1384084154"/>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3200" kern="1200">
          <a:solidFill>
            <a:schemeClr val="tx1">
              <a:lumMod val="65000"/>
              <a:lumOff val="35000"/>
            </a:schemeClr>
          </a:solidFill>
          <a:latin typeface="Futura Medium" panose="020B0602020204020303" pitchFamily="34" charset="-79"/>
          <a:ea typeface="+mj-ea"/>
          <a:cs typeface="Futura Medium" panose="020B06020202040203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1pPr>
      <a:lvl2pPr marL="6858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2500" kern="1200">
          <a:solidFill>
            <a:schemeClr val="tx1"/>
          </a:solidFill>
          <a:latin typeface="Futura Medium" panose="020B0602020204020303" pitchFamily="34" charset="-79"/>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www.legifrance.gouv.fr/loda/id/LEGIARTI000050676179/2024-11-30/"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legifrance.gouv.fr/loda/id/LEGIARTI000050676167/2024-11-30/" TargetMode="Externa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legifrance.gouv.fr/loda/id/LEGIARTI000050676167/2024-11-30/"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legifrance.gouv.fr/loda/id/LEGIARTI000050676167/2024-11-30/"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8.xml"/><Relationship Id="rId5" Type="http://schemas.openxmlformats.org/officeDocument/2006/relationships/image" Target="../media/image52.jpeg"/><Relationship Id="rId4" Type="http://schemas.openxmlformats.org/officeDocument/2006/relationships/image" Target="../media/image51.jp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8.JPG"/><Relationship Id="rId1" Type="http://schemas.openxmlformats.org/officeDocument/2006/relationships/slideLayout" Target="../slideLayouts/slideLayout8.xml"/><Relationship Id="rId4" Type="http://schemas.openxmlformats.org/officeDocument/2006/relationships/image" Target="../media/image69.jpg"/></Relationships>
</file>

<file path=ppt/slides/_rels/slide4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1.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6.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9.jp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8.JP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8.xml"/><Relationship Id="rId4" Type="http://schemas.openxmlformats.org/officeDocument/2006/relationships/image" Target="../media/image96.jpg"/></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2AAC6E3-434A-853B-3FBA-CE0DBB60F52B}"/>
              </a:ext>
            </a:extLst>
          </p:cNvPr>
          <p:cNvPicPr>
            <a:picLocks noChangeAspect="1"/>
          </p:cNvPicPr>
          <p:nvPr/>
        </p:nvPicPr>
        <p:blipFill>
          <a:blip r:embed="rId2"/>
          <a:stretch>
            <a:fillRect/>
          </a:stretch>
        </p:blipFill>
        <p:spPr>
          <a:xfrm>
            <a:off x="2324806" y="3165344"/>
            <a:ext cx="5389331" cy="3139712"/>
          </a:xfrm>
          <a:prstGeom prst="rect">
            <a:avLst/>
          </a:prstGeom>
        </p:spPr>
      </p:pic>
      <p:sp>
        <p:nvSpPr>
          <p:cNvPr id="8" name="ZoneTexte 7">
            <a:extLst>
              <a:ext uri="{FF2B5EF4-FFF2-40B4-BE49-F238E27FC236}">
                <a16:creationId xmlns:a16="http://schemas.microsoft.com/office/drawing/2014/main" id="{5931FB00-837D-CF2F-77BC-16DB3AA47856}"/>
              </a:ext>
            </a:extLst>
          </p:cNvPr>
          <p:cNvSpPr txBox="1"/>
          <p:nvPr/>
        </p:nvSpPr>
        <p:spPr>
          <a:xfrm>
            <a:off x="2830036" y="941560"/>
            <a:ext cx="4640092" cy="1569660"/>
          </a:xfrm>
          <a:prstGeom prst="rect">
            <a:avLst/>
          </a:prstGeom>
          <a:noFill/>
        </p:spPr>
        <p:txBody>
          <a:bodyPr wrap="square">
            <a:spAutoFit/>
          </a:bodyPr>
          <a:lstStyle/>
          <a:p>
            <a:pPr algn="ctr"/>
            <a:r>
              <a:rPr lang="fr-FR" sz="4800" dirty="0">
                <a:solidFill>
                  <a:srgbClr val="A11E24"/>
                </a:solidFill>
                <a:cs typeface="Futura Condensed Medium" panose="020B0602020204020303" pitchFamily="34" charset="-79"/>
              </a:rPr>
              <a:t>Formation </a:t>
            </a:r>
            <a:br>
              <a:rPr lang="fr-FR" sz="4800" dirty="0">
                <a:solidFill>
                  <a:srgbClr val="A11E24"/>
                </a:solidFill>
                <a:cs typeface="Futura Condensed Medium" panose="020B0602020204020303" pitchFamily="34" charset="-79"/>
              </a:rPr>
            </a:br>
            <a:r>
              <a:rPr lang="fr-FR" sz="4800" dirty="0">
                <a:solidFill>
                  <a:srgbClr val="A11E24"/>
                </a:solidFill>
                <a:cs typeface="Futura Condensed Medium" panose="020B0602020204020303" pitchFamily="34" charset="-79"/>
              </a:rPr>
              <a:t>Code de la route</a:t>
            </a:r>
            <a:endParaRPr lang="fr-FR" sz="4800" dirty="0"/>
          </a:p>
        </p:txBody>
      </p:sp>
    </p:spTree>
    <p:extLst>
      <p:ext uri="{BB962C8B-B14F-4D97-AF65-F5344CB8AC3E}">
        <p14:creationId xmlns:p14="http://schemas.microsoft.com/office/powerpoint/2010/main" val="3246483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5CB7F-CA61-4AE1-97F3-E74C634EF004}"/>
              </a:ext>
            </a:extLst>
          </p:cNvPr>
          <p:cNvSpPr/>
          <p:nvPr/>
        </p:nvSpPr>
        <p:spPr>
          <a:xfrm>
            <a:off x="1101101" y="870411"/>
            <a:ext cx="3140603"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
        <p:nvSpPr>
          <p:cNvPr id="3" name="Rectangle 2">
            <a:extLst>
              <a:ext uri="{FF2B5EF4-FFF2-40B4-BE49-F238E27FC236}">
                <a16:creationId xmlns:a16="http://schemas.microsoft.com/office/drawing/2014/main" id="{F7D62F1A-97A4-44AA-B093-A7AD1666FA4D}"/>
              </a:ext>
            </a:extLst>
          </p:cNvPr>
          <p:cNvSpPr/>
          <p:nvPr/>
        </p:nvSpPr>
        <p:spPr>
          <a:xfrm>
            <a:off x="2286000" y="2967335"/>
            <a:ext cx="4572000" cy="923330"/>
          </a:xfrm>
          <a:prstGeom prst="rect">
            <a:avLst/>
          </a:prstGeom>
        </p:spPr>
        <p:txBody>
          <a:bodyPr>
            <a:spAutoFit/>
          </a:bodyPr>
          <a:lstStyle/>
          <a:p>
            <a:pPr marL="285750" lvl="0" indent="-285750" defTabSz="457200" hangingPunct="0">
              <a:buClr>
                <a:srgbClr val="439DB8"/>
              </a:buClr>
              <a:buFont typeface="Wingdings" pitchFamily="2" charset="2"/>
              <a:buChar char="§"/>
              <a:defRPr/>
            </a:pPr>
            <a:r>
              <a:rPr lang="fr-FR" b="1" kern="0" dirty="0">
                <a:solidFill>
                  <a:srgbClr val="439DB8"/>
                </a:solidFill>
                <a:latin typeface="Verdana" panose="020B0604030504040204" pitchFamily="34" charset="0"/>
                <a:ea typeface="Verdana" panose="020B0604030504040204" pitchFamily="34" charset="0"/>
                <a:cs typeface="Verdana" panose="020B0604030504040204" pitchFamily="34" charset="0"/>
                <a:sym typeface="Arial"/>
              </a:rPr>
              <a:t>(réf.01/2017)</a:t>
            </a:r>
            <a:r>
              <a:rPr lang="fr-FR" dirty="0">
                <a:solidFill>
                  <a:srgbClr val="4BACC6"/>
                </a:solidFill>
                <a:latin typeface="Verdana"/>
                <a:ea typeface="ＭＳ Ｐゴシック" charset="0"/>
                <a:cs typeface="Verdana"/>
              </a:rPr>
              <a:t> Quelques infractions à vélo et leurs sanctions : </a:t>
            </a:r>
            <a:endParaRPr lang="fr-FR" b="1" kern="0" dirty="0">
              <a:solidFill>
                <a:srgbClr val="439DB8"/>
              </a:solidFill>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4" name="Image 3">
            <a:extLst>
              <a:ext uri="{FF2B5EF4-FFF2-40B4-BE49-F238E27FC236}">
                <a16:creationId xmlns:a16="http://schemas.microsoft.com/office/drawing/2014/main" id="{035DC6F1-383A-4A06-8E03-007514A709B5}"/>
              </a:ext>
            </a:extLst>
          </p:cNvPr>
          <p:cNvPicPr>
            <a:picLocks noChangeAspect="1"/>
          </p:cNvPicPr>
          <p:nvPr/>
        </p:nvPicPr>
        <p:blipFill>
          <a:blip r:embed="rId2"/>
          <a:stretch>
            <a:fillRect/>
          </a:stretch>
        </p:blipFill>
        <p:spPr>
          <a:xfrm>
            <a:off x="615463" y="1627931"/>
            <a:ext cx="8305894" cy="3883489"/>
          </a:xfrm>
          <a:prstGeom prst="rect">
            <a:avLst/>
          </a:prstGeom>
        </p:spPr>
      </p:pic>
      <p:sp>
        <p:nvSpPr>
          <p:cNvPr id="5" name="Rectangle 4">
            <a:extLst>
              <a:ext uri="{FF2B5EF4-FFF2-40B4-BE49-F238E27FC236}">
                <a16:creationId xmlns:a16="http://schemas.microsoft.com/office/drawing/2014/main" id="{5A46B33E-349B-406B-8253-1C6F8C44A38F}"/>
              </a:ext>
            </a:extLst>
          </p:cNvPr>
          <p:cNvSpPr/>
          <p:nvPr/>
        </p:nvSpPr>
        <p:spPr>
          <a:xfrm>
            <a:off x="4139112" y="896760"/>
            <a:ext cx="3582199"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dirty="0">
                <a:solidFill>
                  <a:srgbClr val="4BACC6"/>
                </a:solidFill>
                <a:latin typeface="Verdana"/>
                <a:ea typeface="ＭＳ Ｐゴシック" charset="0"/>
                <a:cs typeface="Verdana"/>
              </a:rPr>
              <a:t>       L’équipement du Vélo</a:t>
            </a:r>
          </a:p>
        </p:txBody>
      </p:sp>
    </p:spTree>
    <p:extLst>
      <p:ext uri="{BB962C8B-B14F-4D97-AF65-F5344CB8AC3E}">
        <p14:creationId xmlns:p14="http://schemas.microsoft.com/office/powerpoint/2010/main" val="3096988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nvGraphicFramePr>
        <p:xfrm>
          <a:off x="1587640" y="1095271"/>
          <a:ext cx="6852974" cy="4592100"/>
        </p:xfrm>
        <a:graphic>
          <a:graphicData uri="http://schemas.openxmlformats.org/drawingml/2006/table">
            <a:tbl>
              <a:tblPr/>
              <a:tblGrid>
                <a:gridCol w="1741376">
                  <a:extLst>
                    <a:ext uri="{9D8B030D-6E8A-4147-A177-3AD203B41FA5}">
                      <a16:colId xmlns:a16="http://schemas.microsoft.com/office/drawing/2014/main" val="20000"/>
                    </a:ext>
                  </a:extLst>
                </a:gridCol>
                <a:gridCol w="930234">
                  <a:extLst>
                    <a:ext uri="{9D8B030D-6E8A-4147-A177-3AD203B41FA5}">
                      <a16:colId xmlns:a16="http://schemas.microsoft.com/office/drawing/2014/main" val="20001"/>
                    </a:ext>
                  </a:extLst>
                </a:gridCol>
                <a:gridCol w="1028696">
                  <a:extLst>
                    <a:ext uri="{9D8B030D-6E8A-4147-A177-3AD203B41FA5}">
                      <a16:colId xmlns:a16="http://schemas.microsoft.com/office/drawing/2014/main" val="20002"/>
                    </a:ext>
                  </a:extLst>
                </a:gridCol>
                <a:gridCol w="1028696">
                  <a:extLst>
                    <a:ext uri="{9D8B030D-6E8A-4147-A177-3AD203B41FA5}">
                      <a16:colId xmlns:a16="http://schemas.microsoft.com/office/drawing/2014/main" val="20003"/>
                    </a:ext>
                  </a:extLst>
                </a:gridCol>
                <a:gridCol w="2123972">
                  <a:extLst>
                    <a:ext uri="{9D8B030D-6E8A-4147-A177-3AD203B41FA5}">
                      <a16:colId xmlns:a16="http://schemas.microsoft.com/office/drawing/2014/main" val="20004"/>
                    </a:ext>
                  </a:extLst>
                </a:gridCol>
              </a:tblGrid>
              <a:tr h="306140">
                <a:tc gridSpan="5">
                  <a:txBody>
                    <a:bodyPr/>
                    <a:lstStyle/>
                    <a:p>
                      <a:pPr algn="ctr">
                        <a:lnSpc>
                          <a:spcPct val="115000"/>
                        </a:lnSpc>
                        <a:spcAft>
                          <a:spcPts val="0"/>
                        </a:spcAft>
                      </a:pPr>
                      <a:r>
                        <a:rPr lang="fr-FR" sz="1100" dirty="0">
                          <a:latin typeface="Calibri"/>
                          <a:ea typeface="Calibri"/>
                          <a:cs typeface="Times New Roman"/>
                        </a:rPr>
                        <a:t>Infractions les plus courantes en vélo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306140">
                <a:tc rowSpan="2">
                  <a:txBody>
                    <a:bodyPr/>
                    <a:lstStyle/>
                    <a:p>
                      <a:pPr algn="ctr">
                        <a:lnSpc>
                          <a:spcPct val="115000"/>
                        </a:lnSpc>
                        <a:spcAft>
                          <a:spcPts val="0"/>
                        </a:spcAft>
                      </a:pPr>
                      <a:endParaRPr lang="fr-FR" sz="1100" b="1" dirty="0">
                        <a:latin typeface="Calibri"/>
                        <a:ea typeface="Calibri"/>
                        <a:cs typeface="Times New Roman"/>
                      </a:endParaRPr>
                    </a:p>
                    <a:p>
                      <a:pPr algn="ctr">
                        <a:lnSpc>
                          <a:spcPct val="115000"/>
                        </a:lnSpc>
                        <a:spcAft>
                          <a:spcPts val="0"/>
                        </a:spcAft>
                      </a:pPr>
                      <a:r>
                        <a:rPr lang="fr-FR" sz="1100" b="1" dirty="0">
                          <a:latin typeface="Calibri"/>
                          <a:ea typeface="Calibri"/>
                          <a:cs typeface="Times New Roman"/>
                        </a:rPr>
                        <a:t>Nature de l’infraction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fr-FR" sz="1100" b="1" dirty="0">
                          <a:latin typeface="Calibri"/>
                          <a:ea typeface="Calibri"/>
                          <a:cs typeface="Times New Roman"/>
                        </a:rPr>
                        <a:t>Montant de l’amende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rowSpan="2">
                  <a:txBody>
                    <a:bodyPr/>
                    <a:lstStyle/>
                    <a:p>
                      <a:pPr algn="ctr">
                        <a:lnSpc>
                          <a:spcPct val="115000"/>
                        </a:lnSpc>
                        <a:spcAft>
                          <a:spcPts val="0"/>
                        </a:spcAft>
                      </a:pPr>
                      <a:endParaRPr lang="fr-FR" sz="1100" b="1" dirty="0">
                        <a:latin typeface="Calibri"/>
                        <a:ea typeface="Calibri"/>
                        <a:cs typeface="Times New Roman"/>
                      </a:endParaRPr>
                    </a:p>
                    <a:p>
                      <a:pPr algn="ctr">
                        <a:lnSpc>
                          <a:spcPct val="115000"/>
                        </a:lnSpc>
                        <a:spcAft>
                          <a:spcPts val="0"/>
                        </a:spcAft>
                      </a:pPr>
                      <a:r>
                        <a:rPr lang="fr-FR" sz="1100" b="1" dirty="0">
                          <a:latin typeface="Calibri"/>
                          <a:ea typeface="Calibri"/>
                          <a:cs typeface="Times New Roman"/>
                        </a:rPr>
                        <a:t>Retrait de point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6140">
                <a:tc vMerge="1">
                  <a:txBody>
                    <a:bodyPr/>
                    <a:lstStyle/>
                    <a:p>
                      <a:endParaRPr lang="fr-FR"/>
                    </a:p>
                  </a:txBody>
                  <a:tcPr/>
                </a:tc>
                <a:tc>
                  <a:txBody>
                    <a:bodyPr/>
                    <a:lstStyle/>
                    <a:p>
                      <a:pPr algn="l">
                        <a:lnSpc>
                          <a:spcPct val="115000"/>
                        </a:lnSpc>
                        <a:spcAft>
                          <a:spcPts val="0"/>
                        </a:spcAft>
                      </a:pPr>
                      <a:r>
                        <a:rPr lang="fr-FR" sz="1100">
                          <a:latin typeface="Calibri"/>
                          <a:ea typeface="Calibri"/>
                          <a:cs typeface="Times New Roman"/>
                        </a:rPr>
                        <a:t>Minorée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Normale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Majorée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10002"/>
                  </a:ext>
                </a:extLst>
              </a:tr>
              <a:tr h="612280">
                <a:tc>
                  <a:txBody>
                    <a:bodyPr/>
                    <a:lstStyle/>
                    <a:p>
                      <a:pPr algn="l">
                        <a:lnSpc>
                          <a:spcPct val="115000"/>
                        </a:lnSpc>
                        <a:spcAft>
                          <a:spcPts val="0"/>
                        </a:spcAft>
                      </a:pPr>
                      <a:r>
                        <a:rPr lang="fr-FR" sz="1100">
                          <a:latin typeface="Calibri"/>
                          <a:ea typeface="Calibri"/>
                          <a:cs typeface="Times New Roman"/>
                        </a:rPr>
                        <a:t>Absence d’éclairage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fr-FR"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dirty="0">
                          <a:latin typeface="Calibri"/>
                          <a:ea typeface="Calibri"/>
                          <a:cs typeface="Times New Roman"/>
                        </a:rPr>
                        <a:t>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l">
                        <a:lnSpc>
                          <a:spcPct val="115000"/>
                        </a:lnSpc>
                        <a:spcAft>
                          <a:spcPts val="0"/>
                        </a:spcAft>
                      </a:pPr>
                      <a:r>
                        <a:rPr lang="fr-FR" sz="1100" b="1" u="none" dirty="0">
                          <a:latin typeface="Calibri"/>
                          <a:ea typeface="Calibri"/>
                          <a:cs typeface="Times New Roman"/>
                        </a:rPr>
                        <a:t>Une infraction à vélo ne peut pas engendrer le retrait de point ou la suspension du permis de conduire</a:t>
                      </a:r>
                      <a:r>
                        <a:rPr lang="fr-FR" sz="1100" u="none" dirty="0">
                          <a:latin typeface="Calibri"/>
                          <a:ea typeface="Calibri"/>
                          <a:cs typeface="Times New Roman"/>
                        </a:rPr>
                        <a:t>.</a:t>
                      </a:r>
                    </a:p>
                    <a:p>
                      <a:pPr algn="l">
                        <a:lnSpc>
                          <a:spcPct val="115000"/>
                        </a:lnSpc>
                        <a:spcAft>
                          <a:spcPts val="0"/>
                        </a:spcAft>
                      </a:pPr>
                      <a:r>
                        <a:rPr lang="fr-FR" sz="1100" b="1" dirty="0">
                          <a:latin typeface="Calibri"/>
                          <a:ea typeface="Calibri"/>
                          <a:cs typeface="Times New Roman"/>
                        </a:rPr>
                        <a:t>Lorsque les infractions relèvent du pénal en revanche</a:t>
                      </a:r>
                      <a:r>
                        <a:rPr lang="fr-FR" sz="1100" dirty="0">
                          <a:latin typeface="Calibri"/>
                          <a:ea typeface="Calibri"/>
                          <a:cs typeface="Times New Roman"/>
                        </a:rPr>
                        <a:t>,</a:t>
                      </a:r>
                      <a:r>
                        <a:rPr lang="fr-FR" sz="1100" b="1" dirty="0">
                          <a:latin typeface="Calibri"/>
                          <a:ea typeface="Calibri"/>
                          <a:cs typeface="Times New Roman"/>
                        </a:rPr>
                        <a:t> la suspension du permis de conduire peut être décidée par le juge</a:t>
                      </a:r>
                      <a:r>
                        <a:rPr lang="fr-FR" sz="1100" dirty="0">
                          <a:latin typeface="Calibri"/>
                          <a:ea typeface="Calibri"/>
                          <a:cs typeface="Times New Roman"/>
                        </a:rPr>
                        <a:t>.</a:t>
                      </a:r>
                    </a:p>
                    <a:p>
                      <a:pPr algn="l">
                        <a:lnSpc>
                          <a:spcPct val="115000"/>
                        </a:lnSpc>
                        <a:spcAft>
                          <a:spcPts val="0"/>
                        </a:spcAft>
                      </a:pPr>
                      <a:r>
                        <a:rPr lang="fr-FR" sz="1100" dirty="0">
                          <a:latin typeface="Calibri"/>
                          <a:ea typeface="Calibri"/>
                          <a:cs typeface="Times New Roman"/>
                        </a:rPr>
                        <a:t>(Ex. Conduite en état d’ivresse).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2280">
                <a:tc>
                  <a:txBody>
                    <a:bodyPr/>
                    <a:lstStyle/>
                    <a:p>
                      <a:pPr algn="l">
                        <a:lnSpc>
                          <a:spcPct val="115000"/>
                        </a:lnSpc>
                        <a:spcAft>
                          <a:spcPts val="0"/>
                        </a:spcAft>
                      </a:pPr>
                      <a:r>
                        <a:rPr lang="fr-FR" sz="1100">
                          <a:latin typeface="Calibri"/>
                          <a:ea typeface="Calibri"/>
                          <a:cs typeface="Times New Roman"/>
                        </a:rPr>
                        <a:t>Absence de sonnette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endParaRPr lang="fr-FR"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11 €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dirty="0">
                          <a:latin typeface="Calibri"/>
                          <a:ea typeface="Calibri"/>
                          <a:cs typeface="Times New Roman"/>
                        </a:rPr>
                        <a:t>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10004"/>
                  </a:ext>
                </a:extLst>
              </a:tr>
              <a:tr h="612280">
                <a:tc>
                  <a:txBody>
                    <a:bodyPr/>
                    <a:lstStyle/>
                    <a:p>
                      <a:pPr algn="l">
                        <a:lnSpc>
                          <a:spcPct val="115000"/>
                        </a:lnSpc>
                        <a:spcAft>
                          <a:spcPts val="0"/>
                        </a:spcAft>
                      </a:pPr>
                      <a:r>
                        <a:rPr lang="fr-FR" sz="1100">
                          <a:latin typeface="Calibri"/>
                          <a:ea typeface="Calibri"/>
                          <a:cs typeface="Times New Roman"/>
                        </a:rPr>
                        <a:t>Circulation sur trottoir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90 €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375 €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10005"/>
                  </a:ext>
                </a:extLst>
              </a:tr>
              <a:tr h="612280">
                <a:tc>
                  <a:txBody>
                    <a:bodyPr/>
                    <a:lstStyle/>
                    <a:p>
                      <a:pPr algn="l">
                        <a:lnSpc>
                          <a:spcPct val="115000"/>
                        </a:lnSpc>
                        <a:spcAft>
                          <a:spcPts val="0"/>
                        </a:spcAft>
                      </a:pPr>
                      <a:r>
                        <a:rPr lang="fr-FR" sz="1100">
                          <a:latin typeface="Calibri"/>
                          <a:ea typeface="Calibri"/>
                          <a:cs typeface="Times New Roman"/>
                        </a:rPr>
                        <a:t>Non respect du feu rouge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90 €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375 €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10006"/>
                  </a:ext>
                </a:extLst>
              </a:tr>
              <a:tr h="612280">
                <a:tc>
                  <a:txBody>
                    <a:bodyPr/>
                    <a:lstStyle/>
                    <a:p>
                      <a:pPr algn="l">
                        <a:lnSpc>
                          <a:spcPct val="115000"/>
                        </a:lnSpc>
                        <a:spcAft>
                          <a:spcPts val="0"/>
                        </a:spcAft>
                      </a:pPr>
                      <a:r>
                        <a:rPr lang="fr-FR" sz="1100">
                          <a:latin typeface="Calibri"/>
                          <a:ea typeface="Calibri"/>
                          <a:cs typeface="Times New Roman"/>
                        </a:rPr>
                        <a:t>Non respect d’un stop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90 €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375 €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10007"/>
                  </a:ext>
                </a:extLst>
              </a:tr>
              <a:tr h="612280">
                <a:tc>
                  <a:txBody>
                    <a:bodyPr/>
                    <a:lstStyle/>
                    <a:p>
                      <a:pPr algn="l">
                        <a:lnSpc>
                          <a:spcPct val="115000"/>
                        </a:lnSpc>
                        <a:spcAft>
                          <a:spcPts val="0"/>
                        </a:spcAft>
                      </a:pPr>
                      <a:r>
                        <a:rPr lang="fr-FR" sz="1100">
                          <a:latin typeface="Calibri"/>
                          <a:ea typeface="Calibri"/>
                          <a:cs typeface="Times New Roman"/>
                        </a:rPr>
                        <a:t>Non respect sens interdit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90 €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a:latin typeface="Calibri"/>
                          <a:ea typeface="Calibri"/>
                          <a:cs typeface="Times New Roman"/>
                        </a:rPr>
                        <a:t>135 €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fr-FR" sz="1100" dirty="0">
                          <a:latin typeface="Calibri"/>
                          <a:ea typeface="Calibri"/>
                          <a:cs typeface="Times New Roman"/>
                        </a:rPr>
                        <a:t>375 €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10008"/>
                  </a:ext>
                </a:extLst>
              </a:tr>
            </a:tbl>
          </a:graphicData>
        </a:graphic>
      </p:graphicFrame>
      <p:sp>
        <p:nvSpPr>
          <p:cNvPr id="3" name="Rectangle 2"/>
          <p:cNvSpPr/>
          <p:nvPr/>
        </p:nvSpPr>
        <p:spPr>
          <a:xfrm>
            <a:off x="1587640" y="366703"/>
            <a:ext cx="2754280" cy="3416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b="1" dirty="0">
                <a:solidFill>
                  <a:srgbClr val="4BACC6"/>
                </a:solidFill>
                <a:latin typeface="Verdana"/>
                <a:ea typeface="ＭＳ Ｐゴシック" charset="0"/>
                <a:cs typeface="Verdana"/>
              </a:rPr>
              <a:t>Le Code de la Route</a:t>
            </a:r>
          </a:p>
        </p:txBody>
      </p:sp>
    </p:spTree>
    <p:extLst>
      <p:ext uri="{BB962C8B-B14F-4D97-AF65-F5344CB8AC3E}">
        <p14:creationId xmlns:p14="http://schemas.microsoft.com/office/powerpoint/2010/main" val="1609540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E2B8B6-2DF6-4C2F-8589-799117CC2342}"/>
              </a:ext>
            </a:extLst>
          </p:cNvPr>
          <p:cNvSpPr/>
          <p:nvPr/>
        </p:nvSpPr>
        <p:spPr>
          <a:xfrm>
            <a:off x="1347286" y="413156"/>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id="{2A9A354B-B6D3-43D0-BD92-84B29C257334}"/>
              </a:ext>
            </a:extLst>
          </p:cNvPr>
          <p:cNvPicPr>
            <a:picLocks noChangeAspect="1"/>
          </p:cNvPicPr>
          <p:nvPr/>
        </p:nvPicPr>
        <p:blipFill>
          <a:blip r:embed="rId2"/>
          <a:stretch>
            <a:fillRect/>
          </a:stretch>
        </p:blipFill>
        <p:spPr>
          <a:xfrm>
            <a:off x="572429" y="1075988"/>
            <a:ext cx="8315665" cy="4389500"/>
          </a:xfrm>
          <a:prstGeom prst="rect">
            <a:avLst/>
          </a:prstGeom>
        </p:spPr>
      </p:pic>
    </p:spTree>
    <p:extLst>
      <p:ext uri="{BB962C8B-B14F-4D97-AF65-F5344CB8AC3E}">
        <p14:creationId xmlns:p14="http://schemas.microsoft.com/office/powerpoint/2010/main" val="2207032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4931" y="1261386"/>
            <a:ext cx="8344928" cy="4093428"/>
          </a:xfrm>
          <a:prstGeom prst="rect">
            <a:avLst/>
          </a:prstGeom>
        </p:spPr>
        <p:txBody>
          <a:bodyPr wrap="square">
            <a:spAutoFit/>
          </a:bodyPr>
          <a:lstStyle/>
          <a:p>
            <a:r>
              <a:rPr lang="fr-FR" sz="2000" b="1" dirty="0"/>
              <a:t>Article R313-20</a:t>
            </a:r>
          </a:p>
          <a:p>
            <a:r>
              <a:rPr lang="fr-FR" sz="2000" b="1" dirty="0"/>
              <a:t>Version en vigueur depuis le 30 novembre 2024</a:t>
            </a:r>
          </a:p>
          <a:p>
            <a:br>
              <a:rPr lang="fr-FR" sz="2000" dirty="0"/>
            </a:br>
            <a:r>
              <a:rPr lang="fr-FR" sz="2000" dirty="0">
                <a:hlinkClick r:id="rId2"/>
              </a:rPr>
              <a:t>Modifié par Décret n°2024-1074 du 27 novembre 2024 - art. 8</a:t>
            </a:r>
            <a:br>
              <a:rPr lang="fr-FR" sz="2000" dirty="0">
                <a:hlinkClick r:id="rId2"/>
              </a:rPr>
            </a:br>
            <a:endParaRPr lang="fr-FR" sz="2000" dirty="0"/>
          </a:p>
          <a:p>
            <a:r>
              <a:rPr lang="fr-FR" sz="2000" dirty="0"/>
              <a:t>III. - Les pédales de tout cycle, cyclomoteur ou quadricycle léger à moteur doivent comporter des catadioptres de couleur orangée, sauf dans le cas des cyclomoteurs à deux roues à pédales rétractables.</a:t>
            </a:r>
          </a:p>
          <a:p>
            <a:r>
              <a:rPr lang="fr-FR" sz="2000" dirty="0"/>
              <a:t>IV. - Tout engin de déplacement personnel motorisé ou cycle doit être muni d'un catadioptre blanc visible de l'avant.</a:t>
            </a:r>
          </a:p>
          <a:p>
            <a:r>
              <a:rPr lang="fr-FR" sz="2000" dirty="0"/>
              <a:t>IV bis.- Tout cycle ou toute remorque équipant un cycle peut être muni de dispositifs fluorescents ou rétro-réfléchissants latéraux passifs supplémentaires.</a:t>
            </a:r>
          </a:p>
        </p:txBody>
      </p:sp>
    </p:spTree>
    <p:extLst>
      <p:ext uri="{BB962C8B-B14F-4D97-AF65-F5344CB8AC3E}">
        <p14:creationId xmlns:p14="http://schemas.microsoft.com/office/powerpoint/2010/main" val="59897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7B3B88-C11B-4DEE-B4A0-660203AF5E67}"/>
              </a:ext>
            </a:extLst>
          </p:cNvPr>
          <p:cNvSpPr/>
          <p:nvPr/>
        </p:nvSpPr>
        <p:spPr>
          <a:xfrm>
            <a:off x="1013178" y="852826"/>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id="{3815F0D1-5278-48CB-87A2-6747BB4E7AAE}"/>
              </a:ext>
            </a:extLst>
          </p:cNvPr>
          <p:cNvPicPr>
            <a:picLocks noChangeAspect="1"/>
          </p:cNvPicPr>
          <p:nvPr/>
        </p:nvPicPr>
        <p:blipFill>
          <a:blip r:embed="rId2"/>
          <a:stretch>
            <a:fillRect/>
          </a:stretch>
        </p:blipFill>
        <p:spPr>
          <a:xfrm>
            <a:off x="661078" y="1483800"/>
            <a:ext cx="3974937" cy="3932261"/>
          </a:xfrm>
          <a:prstGeom prst="rect">
            <a:avLst/>
          </a:prstGeom>
        </p:spPr>
      </p:pic>
      <p:pic>
        <p:nvPicPr>
          <p:cNvPr id="4" name="Image 3">
            <a:extLst>
              <a:ext uri="{FF2B5EF4-FFF2-40B4-BE49-F238E27FC236}">
                <a16:creationId xmlns:a16="http://schemas.microsoft.com/office/drawing/2014/main" id="{7FABB3D0-4744-4538-A880-131E24B3D3E2}"/>
              </a:ext>
            </a:extLst>
          </p:cNvPr>
          <p:cNvPicPr>
            <a:picLocks noChangeAspect="1"/>
          </p:cNvPicPr>
          <p:nvPr/>
        </p:nvPicPr>
        <p:blipFill>
          <a:blip r:embed="rId3"/>
          <a:stretch>
            <a:fillRect/>
          </a:stretch>
        </p:blipFill>
        <p:spPr>
          <a:xfrm>
            <a:off x="4958931" y="1483799"/>
            <a:ext cx="3798137" cy="3932261"/>
          </a:xfrm>
          <a:prstGeom prst="rect">
            <a:avLst/>
          </a:prstGeom>
        </p:spPr>
      </p:pic>
    </p:spTree>
    <p:extLst>
      <p:ext uri="{BB962C8B-B14F-4D97-AF65-F5344CB8AC3E}">
        <p14:creationId xmlns:p14="http://schemas.microsoft.com/office/powerpoint/2010/main" val="1074593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7298B0-FA31-4777-812C-CF0F4BD7D8E6}"/>
              </a:ext>
            </a:extLst>
          </p:cNvPr>
          <p:cNvSpPr/>
          <p:nvPr/>
        </p:nvSpPr>
        <p:spPr>
          <a:xfrm>
            <a:off x="1013179" y="905580"/>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id="{0FC295D5-824F-4FC9-8283-7DB8904D2AD8}"/>
              </a:ext>
            </a:extLst>
          </p:cNvPr>
          <p:cNvPicPr>
            <a:picLocks noChangeAspect="1"/>
          </p:cNvPicPr>
          <p:nvPr/>
        </p:nvPicPr>
        <p:blipFill>
          <a:blip r:embed="rId2"/>
          <a:stretch>
            <a:fillRect/>
          </a:stretch>
        </p:blipFill>
        <p:spPr>
          <a:xfrm>
            <a:off x="597237" y="1635369"/>
            <a:ext cx="3869893" cy="3587261"/>
          </a:xfrm>
          <a:prstGeom prst="rect">
            <a:avLst/>
          </a:prstGeom>
        </p:spPr>
      </p:pic>
      <p:pic>
        <p:nvPicPr>
          <p:cNvPr id="4" name="Image 3">
            <a:extLst>
              <a:ext uri="{FF2B5EF4-FFF2-40B4-BE49-F238E27FC236}">
                <a16:creationId xmlns:a16="http://schemas.microsoft.com/office/drawing/2014/main" id="{E54029E4-A39E-4716-863D-66F52B65F8D9}"/>
              </a:ext>
            </a:extLst>
          </p:cNvPr>
          <p:cNvPicPr>
            <a:picLocks noChangeAspect="1"/>
          </p:cNvPicPr>
          <p:nvPr/>
        </p:nvPicPr>
        <p:blipFill>
          <a:blip r:embed="rId3"/>
          <a:stretch>
            <a:fillRect/>
          </a:stretch>
        </p:blipFill>
        <p:spPr>
          <a:xfrm>
            <a:off x="4933098" y="1635369"/>
            <a:ext cx="3777784" cy="3587261"/>
          </a:xfrm>
          <a:prstGeom prst="rect">
            <a:avLst/>
          </a:prstGeom>
        </p:spPr>
      </p:pic>
    </p:spTree>
    <p:extLst>
      <p:ext uri="{BB962C8B-B14F-4D97-AF65-F5344CB8AC3E}">
        <p14:creationId xmlns:p14="http://schemas.microsoft.com/office/powerpoint/2010/main" val="218774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747" y="1829799"/>
            <a:ext cx="8509686" cy="3933384"/>
          </a:xfrm>
          <a:prstGeom prst="rect">
            <a:avLst/>
          </a:prstGeom>
        </p:spPr>
        <p:txBody>
          <a:bodyPr wrap="square">
            <a:spAutoFit/>
          </a:bodyPr>
          <a:lstStyle/>
          <a:p>
            <a:pPr lvl="0" algn="ctr" fontAlgn="base">
              <a:spcBef>
                <a:spcPct val="20000"/>
              </a:spcBef>
              <a:spcAft>
                <a:spcPct val="0"/>
              </a:spcAft>
              <a:defRPr/>
            </a:pPr>
            <a:r>
              <a:rPr lang="fr-FR" altLang="fr-FR" sz="2000" b="1" dirty="0">
                <a:solidFill>
                  <a:srgbClr val="000000"/>
                </a:solidFill>
                <a:latin typeface="Comic Sans MS" panose="030F0702030302020204" pitchFamily="66" charset="0"/>
              </a:rPr>
              <a:t>Décret du 24 juin 2020 dans l’article 45b concernant l’éclairage des cycles : « Sont acceptés les dispositifs conformes à des normes ou réglementations techniques en vigueur dans un autre Etat de l'Union européenne ou partie à l'accord instituant l'Espace économique européen, reconnues comme assurant un niveau de sécurité équivalant au cahier des charges visé à l'alinéa précédent. » </a:t>
            </a: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a:p>
            <a:pPr lvl="0" algn="ctr" fontAlgn="base">
              <a:spcBef>
                <a:spcPct val="20000"/>
              </a:spcBef>
              <a:spcAft>
                <a:spcPct val="0"/>
              </a:spcAft>
              <a:defRPr/>
            </a:pPr>
            <a:r>
              <a:rPr lang="fr-FR" altLang="fr-FR" sz="2800" b="1" dirty="0">
                <a:solidFill>
                  <a:srgbClr val="000000"/>
                </a:solidFill>
                <a:latin typeface="Comic Sans MS" panose="030F0702030302020204" pitchFamily="66" charset="0"/>
              </a:rPr>
              <a:t>Par conséquent le dispositif feu rouge clignotant est  autorisé en France. </a:t>
            </a: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3568605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8326" y="2799801"/>
            <a:ext cx="8649728" cy="4585871"/>
          </a:xfrm>
          <a:prstGeom prst="rect">
            <a:avLst/>
          </a:prstGeom>
        </p:spPr>
        <p:txBody>
          <a:bodyPr wrap="square">
            <a:spAutoFit/>
          </a:bodyPr>
          <a:lstStyle/>
          <a:p>
            <a:pPr lvl="0" algn="ctr" fontAlgn="base">
              <a:spcBef>
                <a:spcPct val="20000"/>
              </a:spcBef>
              <a:spcAft>
                <a:spcPct val="0"/>
              </a:spcAft>
              <a:defRPr/>
            </a:pPr>
            <a:r>
              <a:rPr lang="fr-FR" sz="2000" dirty="0"/>
              <a:t>La nuit, ou le jour lorsque la visibilité est insuffisante, tout engin de déplacement personnel motorisé ou cycle doit être muni d'un feu de position arrière.               </a:t>
            </a:r>
            <a:r>
              <a:rPr lang="fr-FR" sz="2000" b="1" dirty="0"/>
              <a:t>Ce feu ne doit pas être clignotant </a:t>
            </a:r>
            <a:r>
              <a:rPr lang="fr-FR" sz="2000" dirty="0"/>
              <a:t>et doit être nettement visible de l'arrière lorsque le véhicule est monté. </a:t>
            </a:r>
          </a:p>
          <a:p>
            <a:pPr lvl="0" algn="ctr" fontAlgn="base">
              <a:spcBef>
                <a:spcPct val="20000"/>
              </a:spcBef>
              <a:spcAft>
                <a:spcPct val="0"/>
              </a:spcAft>
              <a:defRPr/>
            </a:pPr>
            <a:endParaRPr lang="fr-FR" sz="2000" dirty="0"/>
          </a:p>
          <a:p>
            <a:pPr lvl="0" algn="ctr" fontAlgn="base">
              <a:spcBef>
                <a:spcPct val="20000"/>
              </a:spcBef>
              <a:spcAft>
                <a:spcPct val="0"/>
              </a:spcAft>
              <a:defRPr/>
            </a:pPr>
            <a:endParaRPr lang="fr-FR" sz="2000" dirty="0"/>
          </a:p>
          <a:p>
            <a:pPr lvl="0" algn="ctr" fontAlgn="base">
              <a:spcBef>
                <a:spcPct val="20000"/>
              </a:spcBef>
              <a:spcAft>
                <a:spcPct val="0"/>
              </a:spcAft>
              <a:defRPr/>
            </a:pPr>
            <a:r>
              <a:rPr lang="fr-FR" sz="2000" dirty="0"/>
              <a:t>Tout engin de déplacement personnel motorisé ou cycle peut être muni d'un feu de position arrière supplémentaire répondant aux mêmes caractéristiques. </a:t>
            </a:r>
          </a:p>
          <a:p>
            <a:pPr lvl="0" algn="ctr" fontAlgn="base">
              <a:spcBef>
                <a:spcPct val="20000"/>
              </a:spcBef>
              <a:spcAft>
                <a:spcPct val="0"/>
              </a:spcAft>
              <a:defRPr/>
            </a:pPr>
            <a:r>
              <a:rPr lang="fr-FR" sz="2000" dirty="0"/>
              <a:t>Le conducteur peut porter sur lui un tel feu.</a:t>
            </a: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p:txBody>
      </p:sp>
      <p:sp>
        <p:nvSpPr>
          <p:cNvPr id="4" name="Rectangle 3"/>
          <p:cNvSpPr/>
          <p:nvPr/>
        </p:nvSpPr>
        <p:spPr>
          <a:xfrm>
            <a:off x="803188" y="1322473"/>
            <a:ext cx="6446109" cy="1477328"/>
          </a:xfrm>
          <a:prstGeom prst="rect">
            <a:avLst/>
          </a:prstGeom>
        </p:spPr>
        <p:txBody>
          <a:bodyPr wrap="square">
            <a:spAutoFit/>
          </a:bodyPr>
          <a:lstStyle/>
          <a:p>
            <a:r>
              <a:rPr lang="fr-FR" b="1" dirty="0"/>
              <a:t>Article R313-1</a:t>
            </a:r>
          </a:p>
          <a:p>
            <a:r>
              <a:rPr lang="fr-FR" b="1" dirty="0"/>
              <a:t>Version en vigueur depuis le 30 novembre 2024</a:t>
            </a:r>
          </a:p>
          <a:p>
            <a:br>
              <a:rPr lang="fr-FR" dirty="0"/>
            </a:br>
            <a:r>
              <a:rPr lang="fr-FR" dirty="0">
                <a:hlinkClick r:id="rId2"/>
              </a:rPr>
              <a:t>Modifié par Décret n°2024-1074 du 27 novembre 2024 - art. 2</a:t>
            </a:r>
            <a:br>
              <a:rPr lang="fr-FR" dirty="0">
                <a:hlinkClick r:id="rId2"/>
              </a:rPr>
            </a:b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968" y="5846031"/>
            <a:ext cx="879350" cy="879350"/>
          </a:xfrm>
          <a:prstGeom prst="rect">
            <a:avLst/>
          </a:prstGeom>
        </p:spPr>
      </p:pic>
      <p:pic>
        <p:nvPicPr>
          <p:cNvPr id="3" name="Image 2">
            <a:extLst>
              <a:ext uri="{FF2B5EF4-FFF2-40B4-BE49-F238E27FC236}">
                <a16:creationId xmlns:a16="http://schemas.microsoft.com/office/drawing/2014/main" id="{D13DCBC5-4092-D6E1-86C1-5CF041E856EA}"/>
              </a:ext>
            </a:extLst>
          </p:cNvPr>
          <p:cNvPicPr>
            <a:picLocks noChangeAspect="1"/>
          </p:cNvPicPr>
          <p:nvPr/>
        </p:nvPicPr>
        <p:blipFill>
          <a:blip r:embed="rId4"/>
          <a:stretch>
            <a:fillRect/>
          </a:stretch>
        </p:blipFill>
        <p:spPr>
          <a:xfrm>
            <a:off x="3918186" y="132619"/>
            <a:ext cx="1390008" cy="1390008"/>
          </a:xfrm>
          <a:prstGeom prst="rect">
            <a:avLst/>
          </a:prstGeom>
        </p:spPr>
      </p:pic>
    </p:spTree>
    <p:extLst>
      <p:ext uri="{BB962C8B-B14F-4D97-AF65-F5344CB8AC3E}">
        <p14:creationId xmlns:p14="http://schemas.microsoft.com/office/powerpoint/2010/main" val="36742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563" y="3049005"/>
            <a:ext cx="8649728" cy="3662541"/>
          </a:xfrm>
          <a:prstGeom prst="rect">
            <a:avLst/>
          </a:prstGeom>
        </p:spPr>
        <p:txBody>
          <a:bodyPr wrap="square">
            <a:spAutoFit/>
          </a:bodyPr>
          <a:lstStyle/>
          <a:p>
            <a:pPr lvl="0" algn="ctr" fontAlgn="base">
              <a:spcBef>
                <a:spcPct val="20000"/>
              </a:spcBef>
              <a:spcAft>
                <a:spcPct val="0"/>
              </a:spcAft>
              <a:defRPr/>
            </a:pPr>
            <a:r>
              <a:rPr lang="fr-FR" sz="2000" dirty="0"/>
              <a:t>RESUME</a:t>
            </a:r>
          </a:p>
          <a:p>
            <a:pPr lvl="0" algn="ctr" fontAlgn="base">
              <a:spcBef>
                <a:spcPct val="20000"/>
              </a:spcBef>
              <a:spcAft>
                <a:spcPct val="0"/>
              </a:spcAft>
              <a:defRPr/>
            </a:pPr>
            <a:r>
              <a:rPr lang="fr-FR" sz="2000" dirty="0"/>
              <a:t>La nuit, ou le jour lorsque la visibilité est insuffisante, attention c’est l’agent verbalisateur qui défini si vous êtes visible ou pas, </a:t>
            </a:r>
          </a:p>
          <a:p>
            <a:pPr lvl="0" algn="ctr" fontAlgn="base">
              <a:spcBef>
                <a:spcPct val="20000"/>
              </a:spcBef>
              <a:spcAft>
                <a:spcPct val="0"/>
              </a:spcAft>
              <a:defRPr/>
            </a:pPr>
            <a:r>
              <a:rPr lang="fr-FR" sz="2000" dirty="0"/>
              <a:t>le cycle doit être muni d'un feu </a:t>
            </a:r>
            <a:r>
              <a:rPr lang="fr-FR" sz="2000" b="1" dirty="0"/>
              <a:t>arrière rouge fixe </a:t>
            </a:r>
            <a:r>
              <a:rPr lang="fr-FR" sz="2000" dirty="0"/>
              <a:t>éclairé.</a:t>
            </a:r>
          </a:p>
          <a:p>
            <a:pPr lvl="0" algn="ctr" fontAlgn="base">
              <a:spcBef>
                <a:spcPct val="20000"/>
              </a:spcBef>
              <a:spcAft>
                <a:spcPct val="0"/>
              </a:spcAft>
              <a:defRPr/>
            </a:pPr>
            <a:r>
              <a:rPr lang="fr-FR" sz="2000" dirty="0"/>
              <a:t>Le jour le feu arrière rouge peut-être éclairé </a:t>
            </a:r>
            <a:r>
              <a:rPr lang="fr-FR" sz="2000" b="1" dirty="0"/>
              <a:t>en fixe                </a:t>
            </a:r>
          </a:p>
          <a:p>
            <a:pPr lvl="0" algn="ctr" fontAlgn="base">
              <a:spcBef>
                <a:spcPct val="20000"/>
              </a:spcBef>
              <a:spcAft>
                <a:spcPct val="0"/>
              </a:spcAft>
              <a:defRPr/>
            </a:pPr>
            <a:r>
              <a:rPr lang="fr-FR" sz="2000" dirty="0"/>
              <a:t>Le conducteur peut porter sur lui un tel feu.</a:t>
            </a: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p:txBody>
      </p:sp>
      <p:sp>
        <p:nvSpPr>
          <p:cNvPr id="4" name="Rectangle 3"/>
          <p:cNvSpPr/>
          <p:nvPr/>
        </p:nvSpPr>
        <p:spPr>
          <a:xfrm>
            <a:off x="803188" y="1322473"/>
            <a:ext cx="6446109" cy="1477328"/>
          </a:xfrm>
          <a:prstGeom prst="rect">
            <a:avLst/>
          </a:prstGeom>
        </p:spPr>
        <p:txBody>
          <a:bodyPr wrap="square">
            <a:spAutoFit/>
          </a:bodyPr>
          <a:lstStyle/>
          <a:p>
            <a:r>
              <a:rPr lang="fr-FR" b="1" dirty="0"/>
              <a:t>Article R313-1</a:t>
            </a:r>
          </a:p>
          <a:p>
            <a:r>
              <a:rPr lang="fr-FR" b="1" dirty="0"/>
              <a:t>Version en vigueur depuis le 30 novembre 2024</a:t>
            </a:r>
          </a:p>
          <a:p>
            <a:br>
              <a:rPr lang="fr-FR" dirty="0"/>
            </a:br>
            <a:r>
              <a:rPr lang="fr-FR" dirty="0">
                <a:hlinkClick r:id="rId2"/>
              </a:rPr>
              <a:t>Modifié par Décret n°2024-1074 du 27 novembre 2024 - art. 2</a:t>
            </a:r>
            <a:br>
              <a:rPr lang="fr-FR" dirty="0">
                <a:hlinkClick r:id="rId2"/>
              </a:rPr>
            </a:b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968" y="5501640"/>
            <a:ext cx="879350" cy="879350"/>
          </a:xfrm>
          <a:prstGeom prst="rect">
            <a:avLst/>
          </a:prstGeom>
        </p:spPr>
      </p:pic>
    </p:spTree>
    <p:extLst>
      <p:ext uri="{BB962C8B-B14F-4D97-AF65-F5344CB8AC3E}">
        <p14:creationId xmlns:p14="http://schemas.microsoft.com/office/powerpoint/2010/main" val="231088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3169" y="1689756"/>
            <a:ext cx="8204885" cy="4056495"/>
          </a:xfrm>
          <a:prstGeom prst="rect">
            <a:avLst/>
          </a:prstGeom>
        </p:spPr>
        <p:txBody>
          <a:bodyPr wrap="square">
            <a:spAutoFit/>
          </a:bodyPr>
          <a:lstStyle/>
          <a:p>
            <a:r>
              <a:rPr lang="fr-FR" sz="2000" b="1" dirty="0"/>
              <a:t>Article R313-1</a:t>
            </a:r>
          </a:p>
          <a:p>
            <a:r>
              <a:rPr lang="fr-FR" sz="2000" b="1" dirty="0"/>
              <a:t>Version en vigueur depuis le 30 novembre 2024</a:t>
            </a:r>
          </a:p>
          <a:p>
            <a:br>
              <a:rPr lang="fr-FR" sz="2000" dirty="0"/>
            </a:br>
            <a:r>
              <a:rPr lang="fr-FR" sz="2000" dirty="0">
                <a:hlinkClick r:id="rId2"/>
              </a:rPr>
              <a:t>Modifié par Décret n°2024-1074 du 27 novembre 2024 - art. 2</a:t>
            </a:r>
            <a:br>
              <a:rPr lang="fr-FR" sz="2000" dirty="0">
                <a:hlinkClick r:id="rId2"/>
              </a:rPr>
            </a:br>
            <a:endParaRPr lang="fr-FR" sz="2000" dirty="0"/>
          </a:p>
          <a:p>
            <a:r>
              <a:rPr lang="fr-FR" sz="2000" dirty="0"/>
              <a:t>Tout véhicule ne peut être pourvu que des dispositifs d'éclairage ou de signalisation prévus au présent code. Ceux-ci, ainsi que les dispositifs que tout conducteur d'engin de déplacement personnel motorisé ou de cycle </a:t>
            </a:r>
            <a:r>
              <a:rPr lang="fr-FR" sz="2000" b="1" dirty="0"/>
              <a:t>est autorisé à porter sur lui </a:t>
            </a:r>
            <a:r>
              <a:rPr lang="fr-FR" sz="2000" dirty="0"/>
              <a:t>par le présent code, doivent être installés conformément aux prescriptions du présent chapitre. </a:t>
            </a:r>
          </a:p>
          <a:p>
            <a:pPr lvl="0" algn="ctr" fontAlgn="base">
              <a:spcBef>
                <a:spcPct val="20000"/>
              </a:spcBef>
              <a:spcAft>
                <a:spcPct val="0"/>
              </a:spcAft>
              <a:defRPr/>
            </a:pPr>
            <a:r>
              <a:rPr lang="fr-FR" altLang="fr-FR" sz="2800" b="1" dirty="0">
                <a:solidFill>
                  <a:srgbClr val="000000"/>
                </a:solidFill>
                <a:latin typeface="Comic Sans MS" panose="030F0702030302020204" pitchFamily="66" charset="0"/>
              </a:rPr>
              <a:t> </a:t>
            </a:r>
          </a:p>
          <a:p>
            <a:pPr lvl="0" algn="ctr" fontAlgn="base">
              <a:spcBef>
                <a:spcPct val="20000"/>
              </a:spcBef>
              <a:spcAft>
                <a:spcPct val="0"/>
              </a:spcAft>
              <a:defRPr/>
            </a:pPr>
            <a:endParaRPr lang="fr-FR" altLang="fr-FR" sz="2000" b="1" dirty="0">
              <a:solidFill>
                <a:srgbClr val="000000"/>
              </a:solidFill>
              <a:latin typeface="Comic Sans MS" panose="030F0702030302020204" pitchFamily="66"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480" y="5249398"/>
            <a:ext cx="1171958" cy="1030650"/>
          </a:xfrm>
          <a:prstGeom prst="rect">
            <a:avLst/>
          </a:prstGeom>
        </p:spPr>
      </p:pic>
    </p:spTree>
    <p:extLst>
      <p:ext uri="{BB962C8B-B14F-4D97-AF65-F5344CB8AC3E}">
        <p14:creationId xmlns:p14="http://schemas.microsoft.com/office/powerpoint/2010/main" val="1032990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6D77815-D5FC-43E1-8A5F-FF05763C6C52}"/>
              </a:ext>
            </a:extLst>
          </p:cNvPr>
          <p:cNvSpPr txBox="1"/>
          <p:nvPr/>
        </p:nvSpPr>
        <p:spPr>
          <a:xfrm>
            <a:off x="965372" y="2285471"/>
            <a:ext cx="7383780" cy="2862322"/>
          </a:xfrm>
          <a:prstGeom prst="rect">
            <a:avLst/>
          </a:prstGeom>
          <a:noFill/>
        </p:spPr>
        <p:txBody>
          <a:bodyPr wrap="square" rtlCol="0">
            <a:spAutoFit/>
          </a:bodyPr>
          <a:lstStyle/>
          <a:p>
            <a:pPr algn="ctr"/>
            <a:r>
              <a:rPr lang="fr-FR" sz="4000" b="1" dirty="0">
                <a:solidFill>
                  <a:prstClr val="black"/>
                </a:solidFill>
              </a:rPr>
              <a:t>AVERTISSEMENT :</a:t>
            </a:r>
          </a:p>
          <a:p>
            <a:endParaRPr lang="fr-FR" sz="2000" b="1" dirty="0">
              <a:solidFill>
                <a:prstClr val="black"/>
              </a:solidFill>
            </a:endParaRPr>
          </a:p>
          <a:p>
            <a:pPr algn="just"/>
            <a:r>
              <a:rPr lang="fr-FR" sz="2400" b="1" dirty="0">
                <a:solidFill>
                  <a:prstClr val="black"/>
                </a:solidFill>
              </a:rPr>
              <a:t>Les informations contenues dans ces diapositives sont </a:t>
            </a:r>
            <a:r>
              <a:rPr lang="fr-FR" sz="2400" b="1" dirty="0">
                <a:solidFill>
                  <a:srgbClr val="162D86"/>
                </a:solidFill>
              </a:rPr>
              <a:t>indissociables</a:t>
            </a:r>
            <a:r>
              <a:rPr lang="fr-FR" sz="2400" b="1" dirty="0">
                <a:solidFill>
                  <a:prstClr val="black"/>
                </a:solidFill>
              </a:rPr>
              <a:t> de la présentation orale qui en est faite.</a:t>
            </a:r>
          </a:p>
          <a:p>
            <a:pPr algn="just"/>
            <a:endParaRPr lang="fr-FR" sz="2400" b="1" dirty="0">
              <a:solidFill>
                <a:prstClr val="black"/>
              </a:solidFill>
            </a:endParaRPr>
          </a:p>
          <a:p>
            <a:pPr algn="just"/>
            <a:r>
              <a:rPr lang="fr-FR" sz="2400" b="1" dirty="0">
                <a:solidFill>
                  <a:prstClr val="black"/>
                </a:solidFill>
              </a:rPr>
              <a:t>Les informations contenues dans ces diapositives sont à vocation formatives et pédagogiques </a:t>
            </a:r>
          </a:p>
        </p:txBody>
      </p:sp>
      <p:pic>
        <p:nvPicPr>
          <p:cNvPr id="3" name="Picture 2" descr="Informations couvre-feu du COVID-19 : Théâtre de l&amp;#39;Opprimé">
            <a:extLst>
              <a:ext uri="{FF2B5EF4-FFF2-40B4-BE49-F238E27FC236}">
                <a16:creationId xmlns:a16="http://schemas.microsoft.com/office/drawing/2014/main" id="{F9896FB1-8D6A-48C9-9522-CEE43466A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190" y="687540"/>
            <a:ext cx="900399" cy="7739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nformations couvre-feu du COVID-19 : Théâtre de l&amp;#39;Opprimé">
            <a:extLst>
              <a:ext uri="{FF2B5EF4-FFF2-40B4-BE49-F238E27FC236}">
                <a16:creationId xmlns:a16="http://schemas.microsoft.com/office/drawing/2014/main" id="{ADEC6E34-43E7-41D1-BC19-44F315B9E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222" y="687540"/>
            <a:ext cx="900399" cy="77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45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after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par>
                          <p:cTn id="7" fill="hold">
                            <p:stCondLst>
                              <p:cond delay="1000"/>
                            </p:stCondLst>
                            <p:childTnLst>
                              <p:par>
                                <p:cTn id="8" presetID="35" presetClass="emph" presetSubtype="0" repeatCount="indefinite" fill="hold" nodeType="afterEffect">
                                  <p:stCondLst>
                                    <p:cond delay="0"/>
                                  </p:stCondLst>
                                  <p:childTnLst>
                                    <p:anim calcmode="discrete" valueType="str">
                                      <p:cBhvr>
                                        <p:cTn id="9"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 y="607259"/>
            <a:ext cx="7926724" cy="478160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960" y="5661658"/>
            <a:ext cx="1196342" cy="1196342"/>
          </a:xfrm>
          <a:prstGeom prst="rect">
            <a:avLst/>
          </a:prstGeom>
        </p:spPr>
      </p:pic>
    </p:spTree>
    <p:extLst>
      <p:ext uri="{BB962C8B-B14F-4D97-AF65-F5344CB8AC3E}">
        <p14:creationId xmlns:p14="http://schemas.microsoft.com/office/powerpoint/2010/main" val="4158117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2960" y="5661658"/>
            <a:ext cx="1196342" cy="1196342"/>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579" y="26485"/>
            <a:ext cx="5852160" cy="5519928"/>
          </a:xfrm>
          <a:prstGeom prst="rect">
            <a:avLst/>
          </a:prstGeom>
        </p:spPr>
      </p:pic>
    </p:spTree>
    <p:extLst>
      <p:ext uri="{BB962C8B-B14F-4D97-AF65-F5344CB8AC3E}">
        <p14:creationId xmlns:p14="http://schemas.microsoft.com/office/powerpoint/2010/main" val="375022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DE356B7-CD66-456F-85CF-D3F144FEEAD7}"/>
              </a:ext>
            </a:extLst>
          </p:cNvPr>
          <p:cNvPicPr>
            <a:picLocks noChangeAspect="1"/>
          </p:cNvPicPr>
          <p:nvPr/>
        </p:nvPicPr>
        <p:blipFill>
          <a:blip r:embed="rId2"/>
          <a:stretch>
            <a:fillRect/>
          </a:stretch>
        </p:blipFill>
        <p:spPr>
          <a:xfrm>
            <a:off x="1635370" y="1243394"/>
            <a:ext cx="4982016" cy="5323555"/>
          </a:xfrm>
          <a:prstGeom prst="rect">
            <a:avLst/>
          </a:prstGeom>
        </p:spPr>
      </p:pic>
      <p:sp>
        <p:nvSpPr>
          <p:cNvPr id="3" name="Rectangle 2">
            <a:extLst>
              <a:ext uri="{FF2B5EF4-FFF2-40B4-BE49-F238E27FC236}">
                <a16:creationId xmlns:a16="http://schemas.microsoft.com/office/drawing/2014/main" id="{4EDA945A-A654-4E61-8F0D-4ACECAD3124D}"/>
              </a:ext>
            </a:extLst>
          </p:cNvPr>
          <p:cNvSpPr/>
          <p:nvPr/>
        </p:nvSpPr>
        <p:spPr>
          <a:xfrm>
            <a:off x="1007608" y="676981"/>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Tree>
    <p:extLst>
      <p:ext uri="{BB962C8B-B14F-4D97-AF65-F5344CB8AC3E}">
        <p14:creationId xmlns:p14="http://schemas.microsoft.com/office/powerpoint/2010/main" val="4192364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033EB4-2810-4A95-AAE5-F0963529FC31}"/>
              </a:ext>
            </a:extLst>
          </p:cNvPr>
          <p:cNvSpPr/>
          <p:nvPr/>
        </p:nvSpPr>
        <p:spPr>
          <a:xfrm>
            <a:off x="1171440" y="57147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
        <p:nvSpPr>
          <p:cNvPr id="3" name="Rectangle 2">
            <a:extLst>
              <a:ext uri="{FF2B5EF4-FFF2-40B4-BE49-F238E27FC236}">
                <a16:creationId xmlns:a16="http://schemas.microsoft.com/office/drawing/2014/main" id="{7A72020B-21B4-4D15-8F15-DCC204E00222}"/>
              </a:ext>
            </a:extLst>
          </p:cNvPr>
          <p:cNvSpPr/>
          <p:nvPr/>
        </p:nvSpPr>
        <p:spPr>
          <a:xfrm>
            <a:off x="1030764" y="1219687"/>
            <a:ext cx="7814298" cy="4708981"/>
          </a:xfrm>
          <a:prstGeom prst="rect">
            <a:avLst/>
          </a:prstGeom>
        </p:spPr>
        <p:txBody>
          <a:bodyPr wrap="square">
            <a:spAutoFit/>
          </a:bodyPr>
          <a:lstStyle/>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Rappel Article R431-1-1 du 29/09/2008</a:t>
            </a:r>
          </a:p>
          <a:p>
            <a:pPr lvl="0" defTabSz="457200" fontAlgn="base">
              <a:spcBef>
                <a:spcPct val="0"/>
              </a:spcBef>
              <a:spcAft>
                <a:spcPct val="0"/>
              </a:spcAft>
              <a:defRPr/>
            </a:pPr>
            <a:endPar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Lorsqu'ils circulent la nuit, </a:t>
            </a:r>
            <a:r>
              <a:rPr lang="fr-FR" sz="2000" b="1"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ou le jour lorsque la visibilité est insuffisante</a:t>
            </a: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 tout conducteur et passager d'un cycle doivent porter hors agglomération un gilet de haute visibilité conforme à la réglementation.</a:t>
            </a:r>
          </a:p>
          <a:p>
            <a:pPr lvl="0" defTabSz="457200" fontAlgn="base">
              <a:spcBef>
                <a:spcPct val="0"/>
              </a:spcBef>
              <a:spcAft>
                <a:spcPct val="0"/>
              </a:spcAft>
              <a:defRPr/>
            </a:pPr>
            <a:endPar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Mais aussi R 416-19</a:t>
            </a:r>
          </a:p>
          <a:p>
            <a:pPr lvl="0" defTabSz="457200" fontAlgn="base">
              <a:spcBef>
                <a:spcPct val="0"/>
              </a:spcBef>
              <a:spcAft>
                <a:spcPct val="0"/>
              </a:spcAft>
              <a:defRPr/>
            </a:pPr>
            <a:endPar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Le conducteur doit revêtir un gilet de haute visibilité conforme à la réglementation lorsqu'il est amené à quitter un véhicule immobilisé sur la chaussée ou ses abords à la suite d'un arrêt d'urgence.</a:t>
            </a:r>
          </a:p>
          <a:p>
            <a:pPr lvl="0" defTabSz="457200" fontAlgn="base">
              <a:spcBef>
                <a:spcPct val="0"/>
              </a:spcBef>
              <a:spcAft>
                <a:spcPct val="0"/>
              </a:spcAft>
              <a:defRPr/>
            </a:pPr>
            <a:r>
              <a:rPr lang="fr-FR" sz="2000" b="1"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Lorsqu'il conduit un véhicule, le conducteur doit disposer de ce gilet à portée de main.</a:t>
            </a:r>
          </a:p>
        </p:txBody>
      </p:sp>
    </p:spTree>
    <p:extLst>
      <p:ext uri="{BB962C8B-B14F-4D97-AF65-F5344CB8AC3E}">
        <p14:creationId xmlns:p14="http://schemas.microsoft.com/office/powerpoint/2010/main" val="10242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3778FF-1703-4A88-9CF3-4249F5497199}"/>
              </a:ext>
            </a:extLst>
          </p:cNvPr>
          <p:cNvSpPr/>
          <p:nvPr/>
        </p:nvSpPr>
        <p:spPr>
          <a:xfrm>
            <a:off x="1065932" y="57147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
        <p:nvSpPr>
          <p:cNvPr id="3" name="Rectangle 2">
            <a:extLst>
              <a:ext uri="{FF2B5EF4-FFF2-40B4-BE49-F238E27FC236}">
                <a16:creationId xmlns:a16="http://schemas.microsoft.com/office/drawing/2014/main" id="{9910F6E3-6181-4C33-9D76-1293FC6229A4}"/>
              </a:ext>
            </a:extLst>
          </p:cNvPr>
          <p:cNvSpPr/>
          <p:nvPr/>
        </p:nvSpPr>
        <p:spPr>
          <a:xfrm>
            <a:off x="1065932" y="1782396"/>
            <a:ext cx="7919806" cy="3170099"/>
          </a:xfrm>
          <a:prstGeom prst="rect">
            <a:avLst/>
          </a:prstGeom>
        </p:spPr>
        <p:txBody>
          <a:bodyPr wrap="square">
            <a:spAutoFit/>
          </a:bodyPr>
          <a:lstStyle/>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Normes pour les vêtements de haute visibilité : EN 471 et EN 20471</a:t>
            </a:r>
          </a:p>
          <a:p>
            <a:pPr lvl="0" defTabSz="457200" fontAlgn="base">
              <a:spcBef>
                <a:spcPct val="0"/>
              </a:spcBef>
              <a:spcAft>
                <a:spcPct val="0"/>
              </a:spcAft>
              <a:defRPr/>
            </a:pPr>
            <a:endPar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Matière rétroréfléchissante : 0.20 m² pour la classe 3 </a:t>
            </a: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0.13 m² pour la classe 2 </a:t>
            </a: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0.010 m² pour la classe 1</a:t>
            </a:r>
          </a:p>
          <a:p>
            <a:pPr lvl="0" defTabSz="457200" fontAlgn="base">
              <a:spcBef>
                <a:spcPct val="0"/>
              </a:spcBef>
              <a:spcAft>
                <a:spcPct val="0"/>
              </a:spcAft>
              <a:defRPr/>
            </a:pPr>
            <a:endPar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fontAlgn="base">
              <a:spcBef>
                <a:spcPct val="0"/>
              </a:spcBef>
              <a:spcAft>
                <a:spcPct val="0"/>
              </a:spcAft>
              <a:defRPr/>
            </a:pPr>
            <a:r>
              <a:rPr lang="fr-FR" sz="2000" dirty="0">
                <a:solidFill>
                  <a:prstClr val="white">
                    <a:lumMod val="50000"/>
                  </a:prstClr>
                </a:solidFill>
                <a:latin typeface="Verdana" panose="020B0604030504040204" pitchFamily="34" charset="0"/>
                <a:ea typeface="Verdana" panose="020B0604030504040204" pitchFamily="34" charset="0"/>
                <a:cs typeface="Verdana" panose="020B0604030504040204" pitchFamily="34" charset="0"/>
                <a:sym typeface="Helvetica"/>
              </a:rPr>
              <a:t>La classe 2 représente le niveau intermédiaire, que l'on retrouve sur les gilets et les chasubles ou bien des vestes sans bandes rétroréfléchissantes sur les manches.</a:t>
            </a:r>
          </a:p>
        </p:txBody>
      </p:sp>
    </p:spTree>
    <p:extLst>
      <p:ext uri="{BB962C8B-B14F-4D97-AF65-F5344CB8AC3E}">
        <p14:creationId xmlns:p14="http://schemas.microsoft.com/office/powerpoint/2010/main" val="4242598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F19FE8-0D54-4FC1-9450-8060E3278BBF}"/>
              </a:ext>
            </a:extLst>
          </p:cNvPr>
          <p:cNvSpPr/>
          <p:nvPr/>
        </p:nvSpPr>
        <p:spPr>
          <a:xfrm>
            <a:off x="1101102" y="553887"/>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id="{B6C46B83-847F-48DA-A377-420467B479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68575" y="923219"/>
            <a:ext cx="1770979" cy="2898956"/>
          </a:xfrm>
          <a:prstGeom prst="rect">
            <a:avLst/>
          </a:prstGeom>
        </p:spPr>
      </p:pic>
      <p:sp>
        <p:nvSpPr>
          <p:cNvPr id="4" name="Rectangle 3">
            <a:extLst>
              <a:ext uri="{FF2B5EF4-FFF2-40B4-BE49-F238E27FC236}">
                <a16:creationId xmlns:a16="http://schemas.microsoft.com/office/drawing/2014/main" id="{650EA5AB-B9CD-49B8-8701-2D28543D3E2C}"/>
              </a:ext>
            </a:extLst>
          </p:cNvPr>
          <p:cNvSpPr/>
          <p:nvPr/>
        </p:nvSpPr>
        <p:spPr>
          <a:xfrm>
            <a:off x="854788" y="1053074"/>
            <a:ext cx="7638452" cy="400110"/>
          </a:xfrm>
          <a:prstGeom prst="rect">
            <a:avLst/>
          </a:prstGeom>
        </p:spPr>
        <p:txBody>
          <a:bodyPr wrap="square">
            <a:spAutoFit/>
          </a:bodyPr>
          <a:lstStyle/>
          <a:p>
            <a:pPr lvl="0" defTabSz="457200" hangingPunct="0">
              <a:defRPr/>
            </a:pPr>
            <a:r>
              <a:rPr lang="fr-FR" sz="2000" b="1" kern="0" dirty="0">
                <a:solidFill>
                  <a:srgbClr val="439DB8"/>
                </a:solidFill>
                <a:latin typeface="Verdana" panose="020B0604030504040204" pitchFamily="34" charset="0"/>
                <a:ea typeface="Verdana" panose="020B0604030504040204" pitchFamily="34" charset="0"/>
                <a:cs typeface="Verdana" panose="020B0604030504040204" pitchFamily="34" charset="0"/>
                <a:sym typeface="Helvetica"/>
              </a:rPr>
              <a:t>EQUIPEMENTS DU CYCLISTE OBLIGATOIRES </a:t>
            </a:r>
          </a:p>
        </p:txBody>
      </p:sp>
      <p:sp>
        <p:nvSpPr>
          <p:cNvPr id="5" name="Rectangle 4">
            <a:extLst>
              <a:ext uri="{FF2B5EF4-FFF2-40B4-BE49-F238E27FC236}">
                <a16:creationId xmlns:a16="http://schemas.microsoft.com/office/drawing/2014/main" id="{CA21EC5B-6545-4151-AFA3-13C903B81D93}"/>
              </a:ext>
            </a:extLst>
          </p:cNvPr>
          <p:cNvSpPr/>
          <p:nvPr/>
        </p:nvSpPr>
        <p:spPr>
          <a:xfrm>
            <a:off x="2212510" y="1607120"/>
            <a:ext cx="4572000" cy="1323439"/>
          </a:xfrm>
          <a:prstGeom prst="rect">
            <a:avLst/>
          </a:prstGeom>
        </p:spPr>
        <p:txBody>
          <a:bodyPr>
            <a:spAutoFit/>
          </a:bodyPr>
          <a:lstStyle/>
          <a:p>
            <a:pPr lvl="0" defTabSz="457200" hangingPunct="0">
              <a:defRPr/>
            </a:pPr>
            <a:r>
              <a:rPr lang="fr-FR" sz="2000" kern="0" dirty="0">
                <a:solidFill>
                  <a:srgbClr val="FFFFFF">
                    <a:lumMod val="50000"/>
                  </a:srgbClr>
                </a:solidFill>
                <a:latin typeface="Verdana" panose="020B0604030504040204" pitchFamily="34" charset="0"/>
                <a:ea typeface="Verdana" panose="020B0604030504040204" pitchFamily="34" charset="0"/>
                <a:cs typeface="Verdana" panose="020B0604030504040204" pitchFamily="34" charset="0"/>
                <a:sym typeface="Helvetica"/>
              </a:rPr>
              <a:t>Gilet haute visibilité</a:t>
            </a:r>
          </a:p>
          <a:p>
            <a:pPr lvl="0" defTabSz="457200" hangingPunct="0">
              <a:defRPr/>
            </a:pPr>
            <a:r>
              <a:rPr lang="fr-FR" sz="2000" kern="0" dirty="0">
                <a:solidFill>
                  <a:srgbClr val="FFFFFF">
                    <a:lumMod val="50000"/>
                  </a:srgbClr>
                </a:solidFill>
                <a:latin typeface="Verdana" panose="020B0604030504040204" pitchFamily="34" charset="0"/>
                <a:ea typeface="Verdana" panose="020B0604030504040204" pitchFamily="34" charset="0"/>
                <a:cs typeface="Verdana" panose="020B0604030504040204" pitchFamily="34" charset="0"/>
                <a:sym typeface="Helvetica"/>
              </a:rPr>
              <a:t>(de nuit et hors agglomération,</a:t>
            </a:r>
          </a:p>
          <a:p>
            <a:pPr lvl="0" defTabSz="457200" hangingPunct="0">
              <a:defRPr/>
            </a:pPr>
            <a:r>
              <a:rPr lang="fr-FR" sz="2000" kern="0" dirty="0">
                <a:solidFill>
                  <a:srgbClr val="FFFFFF">
                    <a:lumMod val="50000"/>
                  </a:srgbClr>
                </a:solidFill>
                <a:latin typeface="Verdana" panose="020B0604030504040204" pitchFamily="34" charset="0"/>
                <a:ea typeface="Verdana" panose="020B0604030504040204" pitchFamily="34" charset="0"/>
                <a:cs typeface="Verdana" panose="020B0604030504040204" pitchFamily="34" charset="0"/>
                <a:sym typeface="Helvetica"/>
              </a:rPr>
              <a:t>de jour par mauvaise visibilité)</a:t>
            </a:r>
          </a:p>
          <a:p>
            <a:pPr lvl="0" defTabSz="457200" hangingPunct="0">
              <a:defRPr/>
            </a:pPr>
            <a:r>
              <a:rPr lang="fr-FR" sz="2000" kern="0" dirty="0">
                <a:solidFill>
                  <a:srgbClr val="FFFFFF">
                    <a:lumMod val="50000"/>
                  </a:srgbClr>
                </a:solidFill>
                <a:latin typeface="Verdana" panose="020B0604030504040204" pitchFamily="34" charset="0"/>
                <a:ea typeface="Verdana" panose="020B0604030504040204" pitchFamily="34" charset="0"/>
                <a:cs typeface="Verdana" panose="020B0604030504040204" pitchFamily="34" charset="0"/>
                <a:sym typeface="Helvetica"/>
              </a:rPr>
              <a:t>Norme EN1150 ou EN471</a:t>
            </a:r>
          </a:p>
        </p:txBody>
      </p:sp>
      <p:pic>
        <p:nvPicPr>
          <p:cNvPr id="6" name="Image 5">
            <a:extLst>
              <a:ext uri="{FF2B5EF4-FFF2-40B4-BE49-F238E27FC236}">
                <a16:creationId xmlns:a16="http://schemas.microsoft.com/office/drawing/2014/main" id="{62F1942E-67D5-4D7F-94E1-AC31467AA7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3934" y="3927442"/>
            <a:ext cx="2017951" cy="1542422"/>
          </a:xfrm>
          <a:prstGeom prst="rect">
            <a:avLst/>
          </a:prstGeom>
        </p:spPr>
      </p:pic>
      <p:pic>
        <p:nvPicPr>
          <p:cNvPr id="7" name="Image 6">
            <a:extLst>
              <a:ext uri="{FF2B5EF4-FFF2-40B4-BE49-F238E27FC236}">
                <a16:creationId xmlns:a16="http://schemas.microsoft.com/office/drawing/2014/main" id="{735685B9-64E0-47E2-A3E5-AC7F9F528E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788" y="3813331"/>
            <a:ext cx="4895512" cy="1908213"/>
          </a:xfrm>
          <a:prstGeom prst="rect">
            <a:avLst/>
          </a:prstGeom>
        </p:spPr>
      </p:pic>
      <p:pic>
        <p:nvPicPr>
          <p:cNvPr id="1026" name="Picture 2" descr="Résultat de recherche d'images pour &quot;photos gants cycliste&quot;">
            <a:extLst>
              <a:ext uri="{FF2B5EF4-FFF2-40B4-BE49-F238E27FC236}">
                <a16:creationId xmlns:a16="http://schemas.microsoft.com/office/drawing/2014/main" id="{207BEC5D-3E5A-4783-90AA-1E76F125E3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2485" y="5575131"/>
            <a:ext cx="1203805" cy="120380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630CBE1C-06B1-4EB4-A912-1D0D3DE1D7F4}"/>
              </a:ext>
            </a:extLst>
          </p:cNvPr>
          <p:cNvPicPr>
            <a:picLocks noChangeAspect="1"/>
          </p:cNvPicPr>
          <p:nvPr/>
        </p:nvPicPr>
        <p:blipFill>
          <a:blip r:embed="rId6"/>
          <a:stretch>
            <a:fillRect/>
          </a:stretch>
        </p:blipFill>
        <p:spPr>
          <a:xfrm>
            <a:off x="3771541" y="5706757"/>
            <a:ext cx="1203805" cy="1203805"/>
          </a:xfrm>
          <a:prstGeom prst="rect">
            <a:avLst/>
          </a:prstGeom>
        </p:spPr>
      </p:pic>
      <p:pic>
        <p:nvPicPr>
          <p:cNvPr id="11" name="Image 10">
            <a:extLst>
              <a:ext uri="{FF2B5EF4-FFF2-40B4-BE49-F238E27FC236}">
                <a16:creationId xmlns:a16="http://schemas.microsoft.com/office/drawing/2014/main" id="{D1FE8F41-C29A-408A-92FF-7A3D6298A6EB}"/>
              </a:ext>
            </a:extLst>
          </p:cNvPr>
          <p:cNvPicPr>
            <a:picLocks noChangeAspect="1"/>
          </p:cNvPicPr>
          <p:nvPr/>
        </p:nvPicPr>
        <p:blipFill>
          <a:blip r:embed="rId7"/>
          <a:stretch>
            <a:fillRect/>
          </a:stretch>
        </p:blipFill>
        <p:spPr>
          <a:xfrm>
            <a:off x="2444262" y="5874221"/>
            <a:ext cx="916156" cy="916156"/>
          </a:xfrm>
          <a:prstGeom prst="rect">
            <a:avLst/>
          </a:prstGeom>
        </p:spPr>
      </p:pic>
    </p:spTree>
    <p:extLst>
      <p:ext uri="{BB962C8B-B14F-4D97-AF65-F5344CB8AC3E}">
        <p14:creationId xmlns:p14="http://schemas.microsoft.com/office/powerpoint/2010/main" val="3586130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05939-3F38-4B20-B5A3-F0BEC7659FEC}"/>
              </a:ext>
            </a:extLst>
          </p:cNvPr>
          <p:cNvSpPr/>
          <p:nvPr/>
        </p:nvSpPr>
        <p:spPr>
          <a:xfrm>
            <a:off x="1136271" y="553887"/>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4" name="Image 3">
            <a:extLst>
              <a:ext uri="{FF2B5EF4-FFF2-40B4-BE49-F238E27FC236}">
                <a16:creationId xmlns:a16="http://schemas.microsoft.com/office/drawing/2014/main" id="{7EDD6864-0C92-4329-AD24-5680A60CEF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7127" y="2986727"/>
            <a:ext cx="1778149" cy="2211049"/>
          </a:xfrm>
          <a:prstGeom prst="rect">
            <a:avLst/>
          </a:prstGeom>
          <a:ln>
            <a:solidFill>
              <a:srgbClr val="FFFFFF">
                <a:lumMod val="65000"/>
              </a:srgbClr>
            </a:solidFill>
          </a:ln>
        </p:spPr>
      </p:pic>
      <p:sp>
        <p:nvSpPr>
          <p:cNvPr id="5" name="Rectangle 4">
            <a:extLst>
              <a:ext uri="{FF2B5EF4-FFF2-40B4-BE49-F238E27FC236}">
                <a16:creationId xmlns:a16="http://schemas.microsoft.com/office/drawing/2014/main" id="{2E90F213-7BEA-493F-A5F1-74F6FFA7578A}"/>
              </a:ext>
            </a:extLst>
          </p:cNvPr>
          <p:cNvSpPr/>
          <p:nvPr/>
        </p:nvSpPr>
        <p:spPr>
          <a:xfrm>
            <a:off x="749508" y="1199685"/>
            <a:ext cx="4572000" cy="1585049"/>
          </a:xfrm>
          <a:prstGeom prst="rect">
            <a:avLst/>
          </a:prstGeom>
        </p:spPr>
        <p:txBody>
          <a:bodyPr>
            <a:spAutoFit/>
          </a:bodyPr>
          <a:lstStyle/>
          <a:p>
            <a:pPr lvl="0" defTabSz="457200" hangingPunct="0">
              <a:defRPr/>
            </a:pPr>
            <a:r>
              <a:rPr lang="fr-FR" sz="20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Cycliste isolé :</a:t>
            </a:r>
            <a:br>
              <a:rPr lang="fr-FR" sz="20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br>
            <a:endParaRPr lang="fr-FR" sz="5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hangingPunct="0">
              <a:defRPr/>
            </a:pPr>
            <a:r>
              <a:rPr lang="fr-FR" sz="2400" dirty="0"/>
              <a:t>Ne roulez pas trop près de l’accotement, pour éviter les ornières ou gravillons.</a:t>
            </a:r>
            <a:endParaRPr lang="fr-FR" sz="2400"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endParaRPr>
          </a:p>
        </p:txBody>
      </p:sp>
      <p:sp>
        <p:nvSpPr>
          <p:cNvPr id="6" name="Rectangle 5">
            <a:extLst>
              <a:ext uri="{FF2B5EF4-FFF2-40B4-BE49-F238E27FC236}">
                <a16:creationId xmlns:a16="http://schemas.microsoft.com/office/drawing/2014/main" id="{FDBC8B3E-5906-4E7E-9035-99E7C3E713E5}"/>
              </a:ext>
            </a:extLst>
          </p:cNvPr>
          <p:cNvSpPr/>
          <p:nvPr/>
        </p:nvSpPr>
        <p:spPr>
          <a:xfrm>
            <a:off x="3822492" y="3867463"/>
            <a:ext cx="4572000" cy="2139047"/>
          </a:xfrm>
          <a:prstGeom prst="rect">
            <a:avLst/>
          </a:prstGeom>
        </p:spPr>
        <p:txBody>
          <a:bodyPr>
            <a:spAutoFit/>
          </a:bodyPr>
          <a:lstStyle/>
          <a:p>
            <a:pPr lvl="0" defTabSz="457200" hangingPunct="0">
              <a:defRPr/>
            </a:pPr>
            <a:r>
              <a:rPr lang="fr-FR" sz="20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Cyclistes groupés :</a:t>
            </a:r>
            <a:br>
              <a:rPr lang="fr-FR" sz="20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br>
            <a:endParaRPr lang="fr-FR" sz="500"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endParaRPr>
          </a:p>
          <a:p>
            <a:pPr lvl="0" defTabSz="457200" hangingPunct="0">
              <a:defRPr/>
            </a:pPr>
            <a:r>
              <a:rPr lang="fr-FR"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Groupe de </a:t>
            </a:r>
            <a:r>
              <a:rPr lang="fr-FR" b="1"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10 maxi </a:t>
            </a:r>
            <a:r>
              <a:rPr lang="fr-FR"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divisé en sous groupe de 4 maxi recommandé.</a:t>
            </a:r>
          </a:p>
          <a:p>
            <a:pPr lvl="0" defTabSz="457200" hangingPunct="0">
              <a:defRPr/>
            </a:pPr>
            <a:r>
              <a:rPr lang="fr-FR"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Tolérance pour rouler à 2 de front</a:t>
            </a:r>
          </a:p>
          <a:p>
            <a:pPr lvl="0" defTabSz="457200" hangingPunct="0">
              <a:defRPr/>
            </a:pPr>
            <a:r>
              <a:rPr lang="fr-FR" kern="0" dirty="0">
                <a:solidFill>
                  <a:srgbClr val="A7A7A7">
                    <a:lumMod val="75000"/>
                  </a:srgbClr>
                </a:solidFill>
                <a:latin typeface="Verdana" panose="020B0604030504040204" pitchFamily="34" charset="0"/>
                <a:ea typeface="Verdana" panose="020B0604030504040204" pitchFamily="34" charset="0"/>
                <a:cs typeface="Verdana" panose="020B0604030504040204" pitchFamily="34" charset="0"/>
                <a:sym typeface="Helvetica"/>
              </a:rPr>
              <a:t>Obligation file indienne de nuit ou mauvaise visibilité, et en cas de véhicule en approche</a:t>
            </a:r>
          </a:p>
        </p:txBody>
      </p:sp>
      <p:sp>
        <p:nvSpPr>
          <p:cNvPr id="7" name="Rectangle 6">
            <a:extLst>
              <a:ext uri="{FF2B5EF4-FFF2-40B4-BE49-F238E27FC236}">
                <a16:creationId xmlns:a16="http://schemas.microsoft.com/office/drawing/2014/main" id="{8A217732-C5E3-4855-9592-3BE5E8198EBE}"/>
              </a:ext>
            </a:extLst>
          </p:cNvPr>
          <p:cNvSpPr/>
          <p:nvPr/>
        </p:nvSpPr>
        <p:spPr>
          <a:xfrm>
            <a:off x="4510095" y="553887"/>
            <a:ext cx="3884397" cy="400110"/>
          </a:xfrm>
          <a:prstGeom prst="rect">
            <a:avLst/>
          </a:prstGeom>
        </p:spPr>
        <p:txBody>
          <a:bodyPr wrap="none">
            <a:spAutoFit/>
          </a:bodyPr>
          <a:lstStyle/>
          <a:p>
            <a:pPr lvl="0" defTabSz="457200" hangingPunct="0">
              <a:defRPr/>
            </a:pPr>
            <a:r>
              <a:rPr lang="fr-FR" sz="2000" b="1" kern="0" dirty="0">
                <a:solidFill>
                  <a:srgbClr val="439DB8"/>
                </a:solidFill>
                <a:latin typeface="Verdana" panose="020B0604030504040204" pitchFamily="34" charset="0"/>
                <a:ea typeface="Verdana" panose="020B0604030504040204" pitchFamily="34" charset="0"/>
                <a:cs typeface="Verdana" panose="020B0604030504040204" pitchFamily="34" charset="0"/>
                <a:sym typeface="Helvetica"/>
              </a:rPr>
              <a:t>RÈGLES DE CIRCULATION</a:t>
            </a:r>
          </a:p>
        </p:txBody>
      </p:sp>
      <p:pic>
        <p:nvPicPr>
          <p:cNvPr id="10" name="Image 9"/>
          <p:cNvPicPr>
            <a:picLocks noChangeAspect="1"/>
          </p:cNvPicPr>
          <p:nvPr/>
        </p:nvPicPr>
        <p:blipFill>
          <a:blip r:embed="rId3"/>
          <a:stretch>
            <a:fillRect/>
          </a:stretch>
        </p:blipFill>
        <p:spPr>
          <a:xfrm>
            <a:off x="4868562" y="1294093"/>
            <a:ext cx="4111699" cy="2206988"/>
          </a:xfrm>
          <a:prstGeom prst="rect">
            <a:avLst/>
          </a:prstGeom>
        </p:spPr>
      </p:pic>
    </p:spTree>
    <p:extLst>
      <p:ext uri="{BB962C8B-B14F-4D97-AF65-F5344CB8AC3E}">
        <p14:creationId xmlns:p14="http://schemas.microsoft.com/office/powerpoint/2010/main" val="148496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63625C-DF38-4D58-9CF8-23335E7FF120}"/>
              </a:ext>
            </a:extLst>
          </p:cNvPr>
          <p:cNvSpPr/>
          <p:nvPr/>
        </p:nvSpPr>
        <p:spPr>
          <a:xfrm>
            <a:off x="1136271" y="57147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pasted-image.png">
            <a:extLst>
              <a:ext uri="{FF2B5EF4-FFF2-40B4-BE49-F238E27FC236}">
                <a16:creationId xmlns:a16="http://schemas.microsoft.com/office/drawing/2014/main" id="{6A98F9CC-CEDD-4B1B-AF26-765CB1DC1DAA}"/>
              </a:ext>
            </a:extLst>
          </p:cNvPr>
          <p:cNvPicPr>
            <a:picLocks noChangeAspect="1"/>
          </p:cNvPicPr>
          <p:nvPr/>
        </p:nvPicPr>
        <p:blipFill>
          <a:blip r:embed="rId2"/>
          <a:stretch>
            <a:fillRect/>
          </a:stretch>
        </p:blipFill>
        <p:spPr>
          <a:xfrm>
            <a:off x="559644" y="1990636"/>
            <a:ext cx="4052936" cy="1470824"/>
          </a:xfrm>
          <a:prstGeom prst="rect">
            <a:avLst/>
          </a:prstGeom>
          <a:ln w="12700">
            <a:miter lim="400000"/>
          </a:ln>
        </p:spPr>
      </p:pic>
      <p:pic>
        <p:nvPicPr>
          <p:cNvPr id="4" name="pasted-image.png">
            <a:extLst>
              <a:ext uri="{FF2B5EF4-FFF2-40B4-BE49-F238E27FC236}">
                <a16:creationId xmlns:a16="http://schemas.microsoft.com/office/drawing/2014/main" id="{6081EC59-4780-43C4-9005-6786CBA917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2963" y="1904713"/>
            <a:ext cx="1597463" cy="1597462"/>
          </a:xfrm>
          <a:prstGeom prst="rect">
            <a:avLst/>
          </a:prstGeom>
          <a:ln w="12700">
            <a:miter lim="400000"/>
          </a:ln>
        </p:spPr>
      </p:pic>
      <p:pic>
        <p:nvPicPr>
          <p:cNvPr id="5" name="pasted-image.png">
            <a:extLst>
              <a:ext uri="{FF2B5EF4-FFF2-40B4-BE49-F238E27FC236}">
                <a16:creationId xmlns:a16="http://schemas.microsoft.com/office/drawing/2014/main" id="{D66ADF7A-44C0-4DC0-9C38-7CB15A07E247}"/>
              </a:ext>
            </a:extLst>
          </p:cNvPr>
          <p:cNvPicPr>
            <a:picLocks noChangeAspect="1"/>
          </p:cNvPicPr>
          <p:nvPr/>
        </p:nvPicPr>
        <p:blipFill>
          <a:blip r:embed="rId4"/>
          <a:stretch>
            <a:fillRect/>
          </a:stretch>
        </p:blipFill>
        <p:spPr>
          <a:xfrm>
            <a:off x="6921698" y="1904713"/>
            <a:ext cx="1597463" cy="1597462"/>
          </a:xfrm>
          <a:prstGeom prst="rect">
            <a:avLst/>
          </a:prstGeom>
          <a:ln w="12700">
            <a:miter lim="400000"/>
          </a:ln>
        </p:spPr>
      </p:pic>
      <p:pic>
        <p:nvPicPr>
          <p:cNvPr id="6" name="pasted-image.png">
            <a:extLst>
              <a:ext uri="{FF2B5EF4-FFF2-40B4-BE49-F238E27FC236}">
                <a16:creationId xmlns:a16="http://schemas.microsoft.com/office/drawing/2014/main" id="{9903B240-D1FC-40DB-B370-34A9C9A1A1A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8159" y="4353353"/>
            <a:ext cx="1605996" cy="1614025"/>
          </a:xfrm>
          <a:prstGeom prst="rect">
            <a:avLst/>
          </a:prstGeom>
          <a:ln w="12700">
            <a:miter lim="400000"/>
          </a:ln>
        </p:spPr>
      </p:pic>
      <p:pic>
        <p:nvPicPr>
          <p:cNvPr id="7" name="pasted-image.png">
            <a:extLst>
              <a:ext uri="{FF2B5EF4-FFF2-40B4-BE49-F238E27FC236}">
                <a16:creationId xmlns:a16="http://schemas.microsoft.com/office/drawing/2014/main" id="{C9D29C04-8DAD-4008-B6A8-9A1E2059101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14022" y="4288437"/>
            <a:ext cx="1678941" cy="1678941"/>
          </a:xfrm>
          <a:prstGeom prst="rect">
            <a:avLst/>
          </a:prstGeom>
          <a:ln w="12700">
            <a:miter lim="400000"/>
          </a:ln>
        </p:spPr>
      </p:pic>
      <p:pic>
        <p:nvPicPr>
          <p:cNvPr id="8" name="pasted-image.png">
            <a:extLst>
              <a:ext uri="{FF2B5EF4-FFF2-40B4-BE49-F238E27FC236}">
                <a16:creationId xmlns:a16="http://schemas.microsoft.com/office/drawing/2014/main" id="{3F343FEB-0EDA-40A9-91BB-5FA70F5EEAD8}"/>
              </a:ext>
            </a:extLst>
          </p:cNvPr>
          <p:cNvPicPr>
            <a:picLocks noChangeAspect="1"/>
          </p:cNvPicPr>
          <p:nvPr/>
        </p:nvPicPr>
        <p:blipFill>
          <a:blip r:embed="rId7"/>
          <a:stretch>
            <a:fillRect/>
          </a:stretch>
        </p:blipFill>
        <p:spPr>
          <a:xfrm>
            <a:off x="5891694" y="4288436"/>
            <a:ext cx="1678941" cy="1678941"/>
          </a:xfrm>
          <a:prstGeom prst="rect">
            <a:avLst/>
          </a:prstGeom>
          <a:ln w="12700">
            <a:miter lim="400000"/>
          </a:ln>
        </p:spPr>
      </p:pic>
    </p:spTree>
    <p:extLst>
      <p:ext uri="{BB962C8B-B14F-4D97-AF65-F5344CB8AC3E}">
        <p14:creationId xmlns:p14="http://schemas.microsoft.com/office/powerpoint/2010/main" val="3354094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F92355-BA7F-4AE5-98C7-DB7E5385C85E}"/>
              </a:ext>
            </a:extLst>
          </p:cNvPr>
          <p:cNvSpPr/>
          <p:nvPr/>
        </p:nvSpPr>
        <p:spPr>
          <a:xfrm>
            <a:off x="1101102" y="641811"/>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pasted-image.png">
            <a:extLst>
              <a:ext uri="{FF2B5EF4-FFF2-40B4-BE49-F238E27FC236}">
                <a16:creationId xmlns:a16="http://schemas.microsoft.com/office/drawing/2014/main" id="{14478FD3-EDBE-4FCF-9CA0-FB3168206C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3596" y="1733956"/>
            <a:ext cx="1934529" cy="1934529"/>
          </a:xfrm>
          <a:prstGeom prst="rect">
            <a:avLst/>
          </a:prstGeom>
          <a:ln w="12700">
            <a:miter lim="400000"/>
          </a:ln>
        </p:spPr>
      </p:pic>
      <p:pic>
        <p:nvPicPr>
          <p:cNvPr id="4" name="pasted-image.png">
            <a:extLst>
              <a:ext uri="{FF2B5EF4-FFF2-40B4-BE49-F238E27FC236}">
                <a16:creationId xmlns:a16="http://schemas.microsoft.com/office/drawing/2014/main" id="{AC0B3392-B3E2-4DF5-B64D-9CD841A4E5D9}"/>
              </a:ext>
            </a:extLst>
          </p:cNvPr>
          <p:cNvPicPr>
            <a:picLocks noChangeAspect="1"/>
          </p:cNvPicPr>
          <p:nvPr/>
        </p:nvPicPr>
        <p:blipFill>
          <a:blip r:embed="rId3"/>
          <a:stretch>
            <a:fillRect/>
          </a:stretch>
        </p:blipFill>
        <p:spPr>
          <a:xfrm>
            <a:off x="3416181" y="1807906"/>
            <a:ext cx="1941990" cy="1786631"/>
          </a:xfrm>
          <a:prstGeom prst="rect">
            <a:avLst/>
          </a:prstGeom>
          <a:ln w="12700">
            <a:miter lim="400000"/>
          </a:ln>
        </p:spPr>
      </p:pic>
      <p:pic>
        <p:nvPicPr>
          <p:cNvPr id="5" name="pasted-image.png">
            <a:extLst>
              <a:ext uri="{FF2B5EF4-FFF2-40B4-BE49-F238E27FC236}">
                <a16:creationId xmlns:a16="http://schemas.microsoft.com/office/drawing/2014/main" id="{8E82AA17-7CFA-4BE3-A1B4-E221DFB53EF4}"/>
              </a:ext>
            </a:extLst>
          </p:cNvPr>
          <p:cNvPicPr>
            <a:picLocks noChangeAspect="1"/>
          </p:cNvPicPr>
          <p:nvPr/>
        </p:nvPicPr>
        <p:blipFill>
          <a:blip r:embed="rId4"/>
          <a:stretch>
            <a:fillRect/>
          </a:stretch>
        </p:blipFill>
        <p:spPr>
          <a:xfrm>
            <a:off x="6421120" y="1807906"/>
            <a:ext cx="1941990" cy="1786631"/>
          </a:xfrm>
          <a:prstGeom prst="rect">
            <a:avLst/>
          </a:prstGeom>
          <a:ln w="12700">
            <a:miter lim="400000"/>
          </a:ln>
        </p:spPr>
      </p:pic>
      <p:pic>
        <p:nvPicPr>
          <p:cNvPr id="6" name="pasted-image.png">
            <a:extLst>
              <a:ext uri="{FF2B5EF4-FFF2-40B4-BE49-F238E27FC236}">
                <a16:creationId xmlns:a16="http://schemas.microsoft.com/office/drawing/2014/main" id="{1B1431DC-F5E5-4DC3-84F4-3B4B6C1A8D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135" y="4155749"/>
            <a:ext cx="1941990" cy="1941990"/>
          </a:xfrm>
          <a:prstGeom prst="rect">
            <a:avLst/>
          </a:prstGeom>
          <a:ln w="12700">
            <a:miter lim="400000"/>
          </a:ln>
        </p:spPr>
      </p:pic>
      <p:pic>
        <p:nvPicPr>
          <p:cNvPr id="7" name="pasted-image.png">
            <a:extLst>
              <a:ext uri="{FF2B5EF4-FFF2-40B4-BE49-F238E27FC236}">
                <a16:creationId xmlns:a16="http://schemas.microsoft.com/office/drawing/2014/main" id="{BDFF950A-6D8D-4F76-BA20-A5C64A0C91AB}"/>
              </a:ext>
            </a:extLst>
          </p:cNvPr>
          <p:cNvPicPr>
            <a:picLocks noChangeAspect="1"/>
          </p:cNvPicPr>
          <p:nvPr/>
        </p:nvPicPr>
        <p:blipFill>
          <a:blip r:embed="rId6"/>
          <a:stretch>
            <a:fillRect/>
          </a:stretch>
        </p:blipFill>
        <p:spPr>
          <a:xfrm>
            <a:off x="3347548" y="4217309"/>
            <a:ext cx="1786630" cy="1786631"/>
          </a:xfrm>
          <a:prstGeom prst="rect">
            <a:avLst/>
          </a:prstGeom>
          <a:ln w="12700">
            <a:miter lim="400000"/>
          </a:ln>
        </p:spPr>
      </p:pic>
      <p:pic>
        <p:nvPicPr>
          <p:cNvPr id="8" name="pasted-image.png">
            <a:extLst>
              <a:ext uri="{FF2B5EF4-FFF2-40B4-BE49-F238E27FC236}">
                <a16:creationId xmlns:a16="http://schemas.microsoft.com/office/drawing/2014/main" id="{CD2589A1-0F88-44EE-BAD1-970D00DE09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63602" y="4260442"/>
            <a:ext cx="1713708" cy="1713707"/>
          </a:xfrm>
          <a:prstGeom prst="rect">
            <a:avLst/>
          </a:prstGeom>
          <a:ln w="12700">
            <a:miter lim="400000"/>
          </a:ln>
        </p:spPr>
      </p:pic>
    </p:spTree>
    <p:extLst>
      <p:ext uri="{BB962C8B-B14F-4D97-AF65-F5344CB8AC3E}">
        <p14:creationId xmlns:p14="http://schemas.microsoft.com/office/powerpoint/2010/main" val="3007860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4EC9FC-CE06-4818-8EBC-C347184AD2E7}"/>
              </a:ext>
            </a:extLst>
          </p:cNvPr>
          <p:cNvSpPr/>
          <p:nvPr/>
        </p:nvSpPr>
        <p:spPr>
          <a:xfrm>
            <a:off x="1030763" y="80007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pasted-image.png">
            <a:extLst>
              <a:ext uri="{FF2B5EF4-FFF2-40B4-BE49-F238E27FC236}">
                <a16:creationId xmlns:a16="http://schemas.microsoft.com/office/drawing/2014/main" id="{4EDBEACC-1904-433B-A6E5-A995F41A4F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0762" y="1764507"/>
            <a:ext cx="2556499" cy="2256991"/>
          </a:xfrm>
          <a:prstGeom prst="rect">
            <a:avLst/>
          </a:prstGeom>
          <a:ln w="12700">
            <a:miter lim="400000"/>
          </a:ln>
        </p:spPr>
      </p:pic>
      <p:pic>
        <p:nvPicPr>
          <p:cNvPr id="4" name="pasted-image.png">
            <a:extLst>
              <a:ext uri="{FF2B5EF4-FFF2-40B4-BE49-F238E27FC236}">
                <a16:creationId xmlns:a16="http://schemas.microsoft.com/office/drawing/2014/main" id="{CD73ED30-5518-492B-8A81-323FC694BA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84229" y="984739"/>
            <a:ext cx="4420311" cy="2643211"/>
          </a:xfrm>
          <a:prstGeom prst="rect">
            <a:avLst/>
          </a:prstGeom>
          <a:ln w="12700">
            <a:miter lim="400000"/>
          </a:ln>
        </p:spPr>
      </p:pic>
      <p:pic>
        <p:nvPicPr>
          <p:cNvPr id="5" name="pasted-image.png">
            <a:extLst>
              <a:ext uri="{FF2B5EF4-FFF2-40B4-BE49-F238E27FC236}">
                <a16:creationId xmlns:a16="http://schemas.microsoft.com/office/drawing/2014/main" id="{B3E5D9B8-08AC-470A-BADB-C6AF8437EA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0555" y="4476034"/>
            <a:ext cx="1605996" cy="1605996"/>
          </a:xfrm>
          <a:prstGeom prst="rect">
            <a:avLst/>
          </a:prstGeom>
          <a:ln w="12700">
            <a:miter lim="400000"/>
          </a:ln>
        </p:spPr>
      </p:pic>
      <p:pic>
        <p:nvPicPr>
          <p:cNvPr id="6" name="pasted-image.png">
            <a:extLst>
              <a:ext uri="{FF2B5EF4-FFF2-40B4-BE49-F238E27FC236}">
                <a16:creationId xmlns:a16="http://schemas.microsoft.com/office/drawing/2014/main" id="{58A75F18-0431-4C97-9475-19769DC5D6EC}"/>
              </a:ext>
            </a:extLst>
          </p:cNvPr>
          <p:cNvPicPr>
            <a:picLocks noChangeAspect="1"/>
          </p:cNvPicPr>
          <p:nvPr/>
        </p:nvPicPr>
        <p:blipFill>
          <a:blip r:embed="rId5"/>
          <a:stretch>
            <a:fillRect/>
          </a:stretch>
        </p:blipFill>
        <p:spPr>
          <a:xfrm>
            <a:off x="4213734" y="4167782"/>
            <a:ext cx="2222500" cy="2222501"/>
          </a:xfrm>
          <a:prstGeom prst="rect">
            <a:avLst/>
          </a:prstGeom>
          <a:ln w="12700">
            <a:miter lim="400000"/>
          </a:ln>
        </p:spPr>
      </p:pic>
    </p:spTree>
    <p:extLst>
      <p:ext uri="{BB962C8B-B14F-4D97-AF65-F5344CB8AC3E}">
        <p14:creationId xmlns:p14="http://schemas.microsoft.com/office/powerpoint/2010/main" val="861798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F334A-C7C9-4F82-93B9-19396506E47E}"/>
              </a:ext>
            </a:extLst>
          </p:cNvPr>
          <p:cNvSpPr/>
          <p:nvPr/>
        </p:nvSpPr>
        <p:spPr>
          <a:xfrm>
            <a:off x="1083517" y="676980"/>
            <a:ext cx="6181500"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 vélo droits et devoirs</a:t>
            </a:r>
          </a:p>
        </p:txBody>
      </p:sp>
      <p:pic>
        <p:nvPicPr>
          <p:cNvPr id="1026" name="Picture 2" descr="Résultat de recherche d'images pour &quot;photo cycliste au stop&quot;">
            <a:extLst>
              <a:ext uri="{FF2B5EF4-FFF2-40B4-BE49-F238E27FC236}">
                <a16:creationId xmlns:a16="http://schemas.microsoft.com/office/drawing/2014/main" id="{ECDD2764-A54E-4091-A283-EEAE688C2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9431" y="1117071"/>
            <a:ext cx="5152292" cy="465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777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502920"/>
            <a:ext cx="4389120" cy="5852160"/>
          </a:xfrm>
          <a:prstGeom prst="rect">
            <a:avLst/>
          </a:prstGeom>
        </p:spPr>
      </p:pic>
    </p:spTree>
    <p:extLst>
      <p:ext uri="{BB962C8B-B14F-4D97-AF65-F5344CB8AC3E}">
        <p14:creationId xmlns:p14="http://schemas.microsoft.com/office/powerpoint/2010/main" val="3819836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440" y="502920"/>
            <a:ext cx="4389120" cy="5852160"/>
          </a:xfrm>
          <a:prstGeom prst="rect">
            <a:avLst/>
          </a:prstGeom>
        </p:spPr>
      </p:pic>
    </p:spTree>
    <p:extLst>
      <p:ext uri="{BB962C8B-B14F-4D97-AF65-F5344CB8AC3E}">
        <p14:creationId xmlns:p14="http://schemas.microsoft.com/office/powerpoint/2010/main" val="3295362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76903C-D4ED-4346-9384-DDA2522D5818}"/>
              </a:ext>
            </a:extLst>
          </p:cNvPr>
          <p:cNvSpPr/>
          <p:nvPr/>
        </p:nvSpPr>
        <p:spPr>
          <a:xfrm>
            <a:off x="1118686" y="76490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id="{3F7C98DE-014F-4C8F-8822-D49FDABBD8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6929" y="2228580"/>
            <a:ext cx="2095500" cy="1571625"/>
          </a:xfrm>
          <a:prstGeom prst="rect">
            <a:avLst/>
          </a:prstGeom>
        </p:spPr>
      </p:pic>
      <p:pic>
        <p:nvPicPr>
          <p:cNvPr id="5" name="Image 4">
            <a:extLst>
              <a:ext uri="{FF2B5EF4-FFF2-40B4-BE49-F238E27FC236}">
                <a16:creationId xmlns:a16="http://schemas.microsoft.com/office/drawing/2014/main" id="{DEDD7580-D1AF-4B04-8357-23C456C002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07130" y="1742805"/>
            <a:ext cx="2219325" cy="2057400"/>
          </a:xfrm>
          <a:prstGeom prst="rect">
            <a:avLst/>
          </a:prstGeom>
        </p:spPr>
      </p:pic>
      <p:pic>
        <p:nvPicPr>
          <p:cNvPr id="6" name="Image 5">
            <a:extLst>
              <a:ext uri="{FF2B5EF4-FFF2-40B4-BE49-F238E27FC236}">
                <a16:creationId xmlns:a16="http://schemas.microsoft.com/office/drawing/2014/main" id="{8457E59D-7692-4C7E-AB77-9A12F140C02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76048" y="4383011"/>
            <a:ext cx="2619375" cy="1743075"/>
          </a:xfrm>
          <a:prstGeom prst="rect">
            <a:avLst/>
          </a:prstGeom>
        </p:spPr>
      </p:pic>
      <p:pic>
        <p:nvPicPr>
          <p:cNvPr id="7" name="Image 6">
            <a:extLst>
              <a:ext uri="{FF2B5EF4-FFF2-40B4-BE49-F238E27FC236}">
                <a16:creationId xmlns:a16="http://schemas.microsoft.com/office/drawing/2014/main" id="{5A621EB8-94E7-460E-9D1D-DBFC7E1CA6A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672590" y="2083633"/>
            <a:ext cx="1932872" cy="1716572"/>
          </a:xfrm>
          <a:prstGeom prst="rect">
            <a:avLst/>
          </a:prstGeom>
        </p:spPr>
      </p:pic>
    </p:spTree>
    <p:extLst>
      <p:ext uri="{BB962C8B-B14F-4D97-AF65-F5344CB8AC3E}">
        <p14:creationId xmlns:p14="http://schemas.microsoft.com/office/powerpoint/2010/main" val="933872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01EBD4-A9DD-4B75-BFB6-DAC08921BA90}"/>
              </a:ext>
            </a:extLst>
          </p:cNvPr>
          <p:cNvSpPr/>
          <p:nvPr/>
        </p:nvSpPr>
        <p:spPr>
          <a:xfrm>
            <a:off x="1101101" y="694565"/>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pasted-image.png">
            <a:extLst>
              <a:ext uri="{FF2B5EF4-FFF2-40B4-BE49-F238E27FC236}">
                <a16:creationId xmlns:a16="http://schemas.microsoft.com/office/drawing/2014/main" id="{E817DB0A-82FF-4B7C-B2B7-E5965D3AC2A1}"/>
              </a:ext>
            </a:extLst>
          </p:cNvPr>
          <p:cNvPicPr>
            <a:picLocks noChangeAspect="1"/>
          </p:cNvPicPr>
          <p:nvPr/>
        </p:nvPicPr>
        <p:blipFill>
          <a:blip r:embed="rId2"/>
          <a:stretch>
            <a:fillRect/>
          </a:stretch>
        </p:blipFill>
        <p:spPr>
          <a:xfrm>
            <a:off x="1248283" y="1860262"/>
            <a:ext cx="2084885" cy="2084885"/>
          </a:xfrm>
          <a:prstGeom prst="rect">
            <a:avLst/>
          </a:prstGeom>
          <a:ln w="12700">
            <a:miter lim="400000"/>
          </a:ln>
        </p:spPr>
      </p:pic>
      <p:pic>
        <p:nvPicPr>
          <p:cNvPr id="4" name="pasted-image.png">
            <a:extLst>
              <a:ext uri="{FF2B5EF4-FFF2-40B4-BE49-F238E27FC236}">
                <a16:creationId xmlns:a16="http://schemas.microsoft.com/office/drawing/2014/main" id="{5592CD7C-9AB4-4BF9-A780-8C8A6697F22F}"/>
              </a:ext>
            </a:extLst>
          </p:cNvPr>
          <p:cNvPicPr>
            <a:picLocks noChangeAspect="1"/>
          </p:cNvPicPr>
          <p:nvPr/>
        </p:nvPicPr>
        <p:blipFill>
          <a:blip r:embed="rId3"/>
          <a:stretch>
            <a:fillRect/>
          </a:stretch>
        </p:blipFill>
        <p:spPr>
          <a:xfrm>
            <a:off x="4360410" y="1863431"/>
            <a:ext cx="3289301" cy="2463801"/>
          </a:xfrm>
          <a:prstGeom prst="rect">
            <a:avLst/>
          </a:prstGeom>
          <a:ln w="12700">
            <a:miter lim="400000"/>
          </a:ln>
        </p:spPr>
      </p:pic>
      <p:pic>
        <p:nvPicPr>
          <p:cNvPr id="5" name="pasted-image.png">
            <a:extLst>
              <a:ext uri="{FF2B5EF4-FFF2-40B4-BE49-F238E27FC236}">
                <a16:creationId xmlns:a16="http://schemas.microsoft.com/office/drawing/2014/main" id="{236273FB-4F96-4D3F-8A0F-2CFAC0FD0439}"/>
              </a:ext>
            </a:extLst>
          </p:cNvPr>
          <p:cNvPicPr>
            <a:picLocks noChangeAspect="1"/>
          </p:cNvPicPr>
          <p:nvPr/>
        </p:nvPicPr>
        <p:blipFill>
          <a:blip r:embed="rId4"/>
          <a:stretch>
            <a:fillRect/>
          </a:stretch>
        </p:blipFill>
        <p:spPr>
          <a:xfrm>
            <a:off x="1479801" y="4782048"/>
            <a:ext cx="6184900" cy="1308101"/>
          </a:xfrm>
          <a:prstGeom prst="rect">
            <a:avLst/>
          </a:prstGeom>
          <a:ln w="12700">
            <a:miter lim="400000"/>
          </a:ln>
        </p:spPr>
      </p:pic>
    </p:spTree>
    <p:extLst>
      <p:ext uri="{BB962C8B-B14F-4D97-AF65-F5344CB8AC3E}">
        <p14:creationId xmlns:p14="http://schemas.microsoft.com/office/powerpoint/2010/main" val="1835964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Véhicule terrestre, plein air, véhicule, roue&#10;&#10;Le contenu généré par l’IA peut être incorrect.">
            <a:extLst>
              <a:ext uri="{FF2B5EF4-FFF2-40B4-BE49-F238E27FC236}">
                <a16:creationId xmlns:a16="http://schemas.microsoft.com/office/drawing/2014/main" id="{E052C9D4-6CFA-BCCF-CB40-3470C2EF178F}"/>
              </a:ext>
            </a:extLst>
          </p:cNvPr>
          <p:cNvPicPr>
            <a:picLocks noChangeAspect="1"/>
          </p:cNvPicPr>
          <p:nvPr/>
        </p:nvPicPr>
        <p:blipFill>
          <a:blip r:embed="rId2"/>
          <a:stretch>
            <a:fillRect/>
          </a:stretch>
        </p:blipFill>
        <p:spPr>
          <a:xfrm>
            <a:off x="1302327" y="364837"/>
            <a:ext cx="7472218" cy="5070764"/>
          </a:xfrm>
          <a:prstGeom prst="rect">
            <a:avLst/>
          </a:prstGeom>
        </p:spPr>
      </p:pic>
    </p:spTree>
    <p:extLst>
      <p:ext uri="{BB962C8B-B14F-4D97-AF65-F5344CB8AC3E}">
        <p14:creationId xmlns:p14="http://schemas.microsoft.com/office/powerpoint/2010/main" val="214932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A0DC03-A5C3-40AB-8F3F-C84CB8D53341}"/>
              </a:ext>
            </a:extLst>
          </p:cNvPr>
          <p:cNvSpPr/>
          <p:nvPr/>
        </p:nvSpPr>
        <p:spPr>
          <a:xfrm>
            <a:off x="925256" y="738499"/>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pasted-image.png">
            <a:extLst>
              <a:ext uri="{FF2B5EF4-FFF2-40B4-BE49-F238E27FC236}">
                <a16:creationId xmlns:a16="http://schemas.microsoft.com/office/drawing/2014/main" id="{3AA4178D-D411-4B9A-8900-C3B7B7A94CC5}"/>
              </a:ext>
            </a:extLst>
          </p:cNvPr>
          <p:cNvPicPr>
            <a:picLocks noChangeAspect="1"/>
          </p:cNvPicPr>
          <p:nvPr/>
        </p:nvPicPr>
        <p:blipFill>
          <a:blip r:embed="rId2"/>
          <a:stretch>
            <a:fillRect/>
          </a:stretch>
        </p:blipFill>
        <p:spPr>
          <a:xfrm>
            <a:off x="925256" y="2241550"/>
            <a:ext cx="3416301" cy="2374900"/>
          </a:xfrm>
          <a:prstGeom prst="rect">
            <a:avLst/>
          </a:prstGeom>
          <a:ln w="12700">
            <a:solidFill>
              <a:srgbClr val="FFFFFF">
                <a:lumMod val="75000"/>
              </a:srgbClr>
            </a:solidFill>
            <a:miter lim="400000"/>
          </a:ln>
        </p:spPr>
      </p:pic>
      <p:pic>
        <p:nvPicPr>
          <p:cNvPr id="4" name="pasted-image.png">
            <a:extLst>
              <a:ext uri="{FF2B5EF4-FFF2-40B4-BE49-F238E27FC236}">
                <a16:creationId xmlns:a16="http://schemas.microsoft.com/office/drawing/2014/main" id="{D688A2E6-CCDF-45CB-8746-462586779E3A}"/>
              </a:ext>
            </a:extLst>
          </p:cNvPr>
          <p:cNvPicPr>
            <a:picLocks noChangeAspect="1"/>
          </p:cNvPicPr>
          <p:nvPr/>
        </p:nvPicPr>
        <p:blipFill>
          <a:blip r:embed="rId3"/>
          <a:stretch>
            <a:fillRect/>
          </a:stretch>
        </p:blipFill>
        <p:spPr>
          <a:xfrm>
            <a:off x="5063989" y="1107831"/>
            <a:ext cx="2857501" cy="4114800"/>
          </a:xfrm>
          <a:prstGeom prst="rect">
            <a:avLst/>
          </a:prstGeom>
          <a:ln w="12700">
            <a:solidFill>
              <a:srgbClr val="FFFFFF">
                <a:lumMod val="75000"/>
              </a:srgbClr>
            </a:solidFill>
            <a:miter lim="400000"/>
          </a:ln>
        </p:spPr>
      </p:pic>
    </p:spTree>
    <p:extLst>
      <p:ext uri="{BB962C8B-B14F-4D97-AF65-F5344CB8AC3E}">
        <p14:creationId xmlns:p14="http://schemas.microsoft.com/office/powerpoint/2010/main" val="3519151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véhicule, Véhicule terrestre, roue, plein air">
            <a:extLst>
              <a:ext uri="{FF2B5EF4-FFF2-40B4-BE49-F238E27FC236}">
                <a16:creationId xmlns:a16="http://schemas.microsoft.com/office/drawing/2014/main" id="{FF57F2C4-B2D1-F3FF-5348-6309FF684CCD}"/>
              </a:ext>
            </a:extLst>
          </p:cNvPr>
          <p:cNvPicPr>
            <a:picLocks noChangeAspect="1"/>
          </p:cNvPicPr>
          <p:nvPr/>
        </p:nvPicPr>
        <p:blipFill>
          <a:blip r:embed="rId2"/>
          <a:srcRect r="1" b="28523"/>
          <a:stretch/>
        </p:blipFill>
        <p:spPr>
          <a:xfrm>
            <a:off x="1102318" y="835988"/>
            <a:ext cx="7808339" cy="4185932"/>
          </a:xfrm>
          <a:prstGeom prst="rect">
            <a:avLst/>
          </a:prstGeom>
          <a:noFill/>
        </p:spPr>
      </p:pic>
      <p:sp>
        <p:nvSpPr>
          <p:cNvPr id="8" name="Text Placeholder 2">
            <a:extLst>
              <a:ext uri="{FF2B5EF4-FFF2-40B4-BE49-F238E27FC236}">
                <a16:creationId xmlns:a16="http://schemas.microsoft.com/office/drawing/2014/main" id="{ECD14FB3-F22A-0C9A-1791-2EA6625EBB3F}"/>
              </a:ext>
            </a:extLst>
          </p:cNvPr>
          <p:cNvSpPr>
            <a:spLocks noGrp="1"/>
          </p:cNvSpPr>
          <p:nvPr>
            <p:ph type="body" sz="quarter" idx="12"/>
          </p:nvPr>
        </p:nvSpPr>
        <p:spPr>
          <a:xfrm>
            <a:off x="1102318" y="5180273"/>
            <a:ext cx="6142592" cy="241674"/>
          </a:xfrm>
        </p:spPr>
        <p:txBody>
          <a:bodyPr>
            <a:normAutofit lnSpcReduction="10000"/>
          </a:bodyPr>
          <a:lstStyle/>
          <a:p>
            <a:r>
              <a:rPr lang="en-US" dirty="0"/>
              <a:t>En effraction </a:t>
            </a:r>
            <a:r>
              <a:rPr lang="en-US" dirty="0" err="1"/>
              <a:t>ou</a:t>
            </a:r>
            <a:r>
              <a:rPr lang="en-US" dirty="0"/>
              <a:t> pas ?</a:t>
            </a:r>
          </a:p>
        </p:txBody>
      </p:sp>
    </p:spTree>
    <p:extLst>
      <p:ext uri="{BB962C8B-B14F-4D97-AF65-F5344CB8AC3E}">
        <p14:creationId xmlns:p14="http://schemas.microsoft.com/office/powerpoint/2010/main" val="2038380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B84EA07-E6E6-4CCD-8357-314D34CAE56B}"/>
              </a:ext>
            </a:extLst>
          </p:cNvPr>
          <p:cNvPicPr>
            <a:picLocks noChangeAspect="1"/>
          </p:cNvPicPr>
          <p:nvPr/>
        </p:nvPicPr>
        <p:blipFill>
          <a:blip r:embed="rId2"/>
          <a:stretch>
            <a:fillRect/>
          </a:stretch>
        </p:blipFill>
        <p:spPr>
          <a:xfrm>
            <a:off x="920261" y="889000"/>
            <a:ext cx="7133493" cy="4755662"/>
          </a:xfrm>
          <a:prstGeom prst="rect">
            <a:avLst/>
          </a:prstGeom>
        </p:spPr>
      </p:pic>
      <p:sp>
        <p:nvSpPr>
          <p:cNvPr id="4" name="Rectangle 3">
            <a:extLst>
              <a:ext uri="{FF2B5EF4-FFF2-40B4-BE49-F238E27FC236}">
                <a16:creationId xmlns:a16="http://schemas.microsoft.com/office/drawing/2014/main" id="{3B85DBD3-A508-4BFD-8E53-39DAB02C0C67}"/>
              </a:ext>
            </a:extLst>
          </p:cNvPr>
          <p:cNvSpPr/>
          <p:nvPr/>
        </p:nvSpPr>
        <p:spPr>
          <a:xfrm>
            <a:off x="1259363" y="307703"/>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
        <p:nvSpPr>
          <p:cNvPr id="5" name="Rectangle 4">
            <a:extLst>
              <a:ext uri="{FF2B5EF4-FFF2-40B4-BE49-F238E27FC236}">
                <a16:creationId xmlns:a16="http://schemas.microsoft.com/office/drawing/2014/main" id="{8B7A9900-2086-4876-9EE8-0C8CBB759C1E}"/>
              </a:ext>
            </a:extLst>
          </p:cNvPr>
          <p:cNvSpPr/>
          <p:nvPr/>
        </p:nvSpPr>
        <p:spPr>
          <a:xfrm>
            <a:off x="1284046" y="5969000"/>
            <a:ext cx="6468437" cy="707886"/>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Depuis le 12 décembre 2018 la ligne d’effet</a:t>
            </a:r>
          </a:p>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 du passage piéton est en vigueur</a:t>
            </a:r>
          </a:p>
        </p:txBody>
      </p:sp>
    </p:spTree>
    <p:extLst>
      <p:ext uri="{BB962C8B-B14F-4D97-AF65-F5344CB8AC3E}">
        <p14:creationId xmlns:p14="http://schemas.microsoft.com/office/powerpoint/2010/main" val="246075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803189"/>
            <a:ext cx="6787978" cy="5090984"/>
          </a:xfrm>
          <a:prstGeom prst="rect">
            <a:avLst/>
          </a:prstGeom>
        </p:spPr>
      </p:pic>
      <p:sp>
        <p:nvSpPr>
          <p:cNvPr id="3" name="Rectangle 2"/>
          <p:cNvSpPr/>
          <p:nvPr/>
        </p:nvSpPr>
        <p:spPr>
          <a:xfrm>
            <a:off x="1477909" y="354346"/>
            <a:ext cx="2754280" cy="341632"/>
          </a:xfrm>
          <a:prstGeom prst="rect">
            <a:avLst/>
          </a:prstGeom>
        </p:spPr>
        <p:txBody>
          <a:bodyPr wrap="none">
            <a:spAutoFit/>
          </a:bodyPr>
          <a:lstStyle/>
          <a:p>
            <a:pPr lvl="0" defTabSz="457200" fontAlgn="base">
              <a:lnSpc>
                <a:spcPct val="90000"/>
              </a:lnSpc>
              <a:spcBef>
                <a:spcPct val="20000"/>
              </a:spcBef>
              <a:spcAft>
                <a:spcPct val="0"/>
              </a:spcAft>
              <a:buClr>
                <a:srgbClr val="4BACC6"/>
              </a:buClr>
              <a:defRPr/>
            </a:pPr>
            <a:r>
              <a:rPr lang="fr-FR" b="1" dirty="0">
                <a:solidFill>
                  <a:srgbClr val="4BACC6"/>
                </a:solidFill>
                <a:latin typeface="Verdana"/>
                <a:ea typeface="ＭＳ Ｐゴシック" charset="0"/>
                <a:cs typeface="Verdana"/>
              </a:rPr>
              <a:t>Le Code de la Route</a:t>
            </a:r>
          </a:p>
        </p:txBody>
      </p:sp>
    </p:spTree>
    <p:extLst>
      <p:ext uri="{BB962C8B-B14F-4D97-AF65-F5344CB8AC3E}">
        <p14:creationId xmlns:p14="http://schemas.microsoft.com/office/powerpoint/2010/main" val="2871924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448" y="80264"/>
            <a:ext cx="4987290" cy="6649720"/>
          </a:xfrm>
          <a:prstGeom prst="rect">
            <a:avLst/>
          </a:prstGeom>
        </p:spPr>
      </p:pic>
    </p:spTree>
    <p:extLst>
      <p:ext uri="{BB962C8B-B14F-4D97-AF65-F5344CB8AC3E}">
        <p14:creationId xmlns:p14="http://schemas.microsoft.com/office/powerpoint/2010/main" val="3726896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DA77B1-BAAA-0942-A053-4E25345FA3FF}"/>
              </a:ext>
            </a:extLst>
          </p:cNvPr>
          <p:cNvSpPr>
            <a:spLocks noGrp="1"/>
          </p:cNvSpPr>
          <p:nvPr>
            <p:ph type="title"/>
          </p:nvPr>
        </p:nvSpPr>
        <p:spPr/>
        <p:txBody>
          <a:bodyPr>
            <a:normAutofit fontScale="90000"/>
          </a:bodyPr>
          <a:lstStyle/>
          <a:p>
            <a:pPr lvl="0" hangingPunct="0">
              <a:lnSpc>
                <a:spcPct val="100000"/>
              </a:lnSpc>
              <a:spcBef>
                <a:spcPts val="0"/>
              </a:spcBef>
              <a:defRPr/>
            </a:pPr>
            <a:r>
              <a:rPr lang="fr-FR" sz="3200" b="1" kern="0" dirty="0">
                <a:ln w="12700">
                  <a:noFill/>
                </a:ln>
                <a:solidFill>
                  <a:srgbClr val="439DB8">
                    <a:alpha val="50195"/>
                  </a:srgbClr>
                </a:solidFill>
                <a:latin typeface="Verdana" panose="020B0604030504040204" pitchFamily="34" charset="0"/>
                <a:ea typeface="Verdana" panose="020B0604030504040204" pitchFamily="34" charset="0"/>
                <a:cs typeface="Verdana" panose="020B0604030504040204" pitchFamily="34" charset="0"/>
                <a:sym typeface="Arial Black"/>
              </a:rPr>
              <a:t>LE CODE DE LA ROUTE</a:t>
            </a:r>
            <a:br>
              <a:rPr lang="fr-FR" sz="3200" b="1" kern="0" dirty="0">
                <a:ln w="12700">
                  <a:noFill/>
                </a:ln>
                <a:solidFill>
                  <a:srgbClr val="439DB8">
                    <a:alpha val="50195"/>
                  </a:srgbClr>
                </a:solidFill>
                <a:latin typeface="Verdana" panose="020B0604030504040204" pitchFamily="34" charset="0"/>
                <a:ea typeface="Verdana" panose="020B0604030504040204" pitchFamily="34" charset="0"/>
                <a:cs typeface="Verdana" panose="020B0604030504040204" pitchFamily="34" charset="0"/>
                <a:sym typeface="Calibri"/>
              </a:rPr>
            </a:br>
            <a:endParaRPr lang="fr-FR" dirty="0"/>
          </a:p>
        </p:txBody>
      </p:sp>
      <p:pic>
        <p:nvPicPr>
          <p:cNvPr id="5" name="Espace réservé pour une image  4">
            <a:extLst>
              <a:ext uri="{FF2B5EF4-FFF2-40B4-BE49-F238E27FC236}">
                <a16:creationId xmlns:a16="http://schemas.microsoft.com/office/drawing/2014/main" id="{A13B502C-2235-4D8D-BDF8-31E87E2D8CAF}"/>
              </a:ext>
            </a:extLst>
          </p:cNvPr>
          <p:cNvPicPr>
            <a:picLocks noGrp="1" noChangeAspect="1"/>
          </p:cNvPicPr>
          <p:nvPr>
            <p:ph type="pic" sz="quarter" idx="10"/>
          </p:nvPr>
        </p:nvPicPr>
        <p:blipFill>
          <a:blip r:embed="rId2"/>
          <a:srcRect t="10590" b="10590"/>
          <a:stretch>
            <a:fillRect/>
          </a:stretch>
        </p:blipFill>
        <p:spPr>
          <a:prstGeom prst="rect">
            <a:avLst/>
          </a:prstGeom>
        </p:spPr>
      </p:pic>
      <p:sp>
        <p:nvSpPr>
          <p:cNvPr id="4" name="Espace réservé du texte 3">
            <a:extLst>
              <a:ext uri="{FF2B5EF4-FFF2-40B4-BE49-F238E27FC236}">
                <a16:creationId xmlns:a16="http://schemas.microsoft.com/office/drawing/2014/main" id="{AA30D8E9-97C6-574F-B1FE-140DD1AB5DCB}"/>
              </a:ext>
            </a:extLst>
          </p:cNvPr>
          <p:cNvSpPr>
            <a:spLocks noGrp="1"/>
          </p:cNvSpPr>
          <p:nvPr>
            <p:ph type="body" sz="quarter" idx="11"/>
          </p:nvPr>
        </p:nvSpPr>
        <p:spPr/>
        <p:txBody>
          <a:bodyPr>
            <a:normAutofit lnSpcReduction="10000"/>
          </a:bodyPr>
          <a:lstStyle/>
          <a:p>
            <a:r>
              <a:rPr lang="fr-FR" dirty="0"/>
              <a:t>Ce qu’on voit trop souvent</a:t>
            </a:r>
          </a:p>
        </p:txBody>
      </p:sp>
    </p:spTree>
    <p:extLst>
      <p:ext uri="{BB962C8B-B14F-4D97-AF65-F5344CB8AC3E}">
        <p14:creationId xmlns:p14="http://schemas.microsoft.com/office/powerpoint/2010/main" val="11971461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73D25-C2C2-8A2D-C6E5-0DC8EF31DCC6}"/>
            </a:ext>
          </a:extLst>
        </p:cNvPr>
        <p:cNvGrpSpPr/>
        <p:nvPr/>
      </p:nvGrpSpPr>
      <p:grpSpPr>
        <a:xfrm>
          <a:off x="0" y="0"/>
          <a:ext cx="0" cy="0"/>
          <a:chOff x="0" y="0"/>
          <a:chExt cx="0" cy="0"/>
        </a:xfrm>
      </p:grpSpPr>
      <p:sp>
        <p:nvSpPr>
          <p:cNvPr id="4" name="ZoneTexte 3">
            <a:extLst>
              <a:ext uri="{FF2B5EF4-FFF2-40B4-BE49-F238E27FC236}">
                <a16:creationId xmlns:a16="http://schemas.microsoft.com/office/drawing/2014/main" id="{8C792F6B-00D1-3BF1-38BF-DE2152FDB600}"/>
              </a:ext>
            </a:extLst>
          </p:cNvPr>
          <p:cNvSpPr txBox="1"/>
          <p:nvPr/>
        </p:nvSpPr>
        <p:spPr>
          <a:xfrm>
            <a:off x="1066800" y="500652"/>
            <a:ext cx="8077200" cy="646331"/>
          </a:xfrm>
          <a:prstGeom prst="rect">
            <a:avLst/>
          </a:prstGeom>
          <a:noFill/>
        </p:spPr>
        <p:txBody>
          <a:bodyPr wrap="square">
            <a:spAutoFit/>
          </a:bodyPr>
          <a:lstStyle/>
          <a:p>
            <a:pPr>
              <a:buNone/>
            </a:pPr>
            <a:r>
              <a:rPr lang="fr-FR" b="1" dirty="0"/>
              <a:t>Améliorer la sécurité des cyclistes dans les carrefours à feux</a:t>
            </a:r>
          </a:p>
          <a:p>
            <a:pPr>
              <a:buNone/>
            </a:pPr>
            <a:r>
              <a:rPr lang="fr-FR" b="1" dirty="0"/>
              <a:t>36 mois de tests à Strasbourg, Nantes, dans les Hauts-de-Seine et le Val-de-Marne</a:t>
            </a:r>
          </a:p>
        </p:txBody>
      </p:sp>
      <p:sp>
        <p:nvSpPr>
          <p:cNvPr id="6" name="ZoneTexte 5">
            <a:extLst>
              <a:ext uri="{FF2B5EF4-FFF2-40B4-BE49-F238E27FC236}">
                <a16:creationId xmlns:a16="http://schemas.microsoft.com/office/drawing/2014/main" id="{3A9F16F4-5A48-08EC-BEF2-108993C39E90}"/>
              </a:ext>
            </a:extLst>
          </p:cNvPr>
          <p:cNvSpPr txBox="1"/>
          <p:nvPr/>
        </p:nvSpPr>
        <p:spPr>
          <a:xfrm>
            <a:off x="668593" y="1278194"/>
            <a:ext cx="8377083" cy="1200329"/>
          </a:xfrm>
          <a:prstGeom prst="rect">
            <a:avLst/>
          </a:prstGeom>
          <a:noFill/>
        </p:spPr>
        <p:txBody>
          <a:bodyPr wrap="square">
            <a:spAutoFit/>
          </a:bodyPr>
          <a:lstStyle/>
          <a:p>
            <a:r>
              <a:rPr lang="fr-FR" dirty="0"/>
              <a:t>Cette pratique vise à sécuriser les traversées d'intersections pour les cyclistes en leur évitant de passer par le centre d'un carrefour. Lorsqu'il souhaite se rendre à gauche, le cycliste, ou </a:t>
            </a:r>
            <a:r>
              <a:rPr lang="fr-FR" dirty="0" err="1"/>
              <a:t>EDPm</a:t>
            </a:r>
            <a:r>
              <a:rPr lang="fr-FR" dirty="0"/>
              <a:t>, doit se positionner dans le sas cycliste de la rue sur sa droite. Dès que le feu passe au vert, il peut traverser tout droit.</a:t>
            </a:r>
          </a:p>
        </p:txBody>
      </p:sp>
      <p:pic>
        <p:nvPicPr>
          <p:cNvPr id="8" name="Image 7" descr="Une image contenant capture d’écran, conception&#10;&#10;Le contenu généré par l’IA peut être incorrect.">
            <a:extLst>
              <a:ext uri="{FF2B5EF4-FFF2-40B4-BE49-F238E27FC236}">
                <a16:creationId xmlns:a16="http://schemas.microsoft.com/office/drawing/2014/main" id="{C860031F-0467-0E42-F28B-C3363D31915A}"/>
              </a:ext>
            </a:extLst>
          </p:cNvPr>
          <p:cNvPicPr>
            <a:picLocks noChangeAspect="1"/>
          </p:cNvPicPr>
          <p:nvPr/>
        </p:nvPicPr>
        <p:blipFill>
          <a:blip r:embed="rId2"/>
          <a:stretch>
            <a:fillRect/>
          </a:stretch>
        </p:blipFill>
        <p:spPr>
          <a:xfrm>
            <a:off x="1790700" y="3172900"/>
            <a:ext cx="5562600" cy="3324225"/>
          </a:xfrm>
          <a:prstGeom prst="rect">
            <a:avLst/>
          </a:prstGeom>
        </p:spPr>
      </p:pic>
    </p:spTree>
    <p:extLst>
      <p:ext uri="{BB962C8B-B14F-4D97-AF65-F5344CB8AC3E}">
        <p14:creationId xmlns:p14="http://schemas.microsoft.com/office/powerpoint/2010/main" val="8922923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AA3A56-63E3-43F6-B150-C9CA4C9C59FF}"/>
              </a:ext>
            </a:extLst>
          </p:cNvPr>
          <p:cNvSpPr/>
          <p:nvPr/>
        </p:nvSpPr>
        <p:spPr>
          <a:xfrm>
            <a:off x="1048348" y="676980"/>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4" name="Image 3">
            <a:extLst>
              <a:ext uri="{FF2B5EF4-FFF2-40B4-BE49-F238E27FC236}">
                <a16:creationId xmlns:a16="http://schemas.microsoft.com/office/drawing/2014/main" id="{B36E9123-B291-49CB-9926-4CDE1E1928F1}"/>
              </a:ext>
            </a:extLst>
          </p:cNvPr>
          <p:cNvPicPr>
            <a:picLocks noChangeAspect="1"/>
          </p:cNvPicPr>
          <p:nvPr/>
        </p:nvPicPr>
        <p:blipFill>
          <a:blip r:embed="rId2"/>
          <a:stretch>
            <a:fillRect/>
          </a:stretch>
        </p:blipFill>
        <p:spPr>
          <a:xfrm>
            <a:off x="1130967" y="1385988"/>
            <a:ext cx="6120063" cy="4086024"/>
          </a:xfrm>
          <a:prstGeom prst="rect">
            <a:avLst/>
          </a:prstGeom>
        </p:spPr>
      </p:pic>
    </p:spTree>
    <p:extLst>
      <p:ext uri="{BB962C8B-B14F-4D97-AF65-F5344CB8AC3E}">
        <p14:creationId xmlns:p14="http://schemas.microsoft.com/office/powerpoint/2010/main" val="1376012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matosphere - Tomatosphère | Poser des questions">
            <a:extLst>
              <a:ext uri="{FF2B5EF4-FFF2-40B4-BE49-F238E27FC236}">
                <a16:creationId xmlns:a16="http://schemas.microsoft.com/office/drawing/2014/main" id="{84D64A6E-6517-478F-83C0-B9153910A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010934"/>
            <a:ext cx="5715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7B1D3923-A2A6-4D41-951B-5209BF4AD8AE}"/>
              </a:ext>
            </a:extLst>
          </p:cNvPr>
          <p:cNvSpPr txBox="1">
            <a:spLocks/>
          </p:cNvSpPr>
          <p:nvPr/>
        </p:nvSpPr>
        <p:spPr>
          <a:xfrm>
            <a:off x="2804531" y="985328"/>
            <a:ext cx="4032874" cy="925247"/>
          </a:xfrm>
          <a:prstGeom prst="rect">
            <a:avLst/>
          </a:prstGeom>
        </p:spPr>
        <p:txBody>
          <a:bodyPr/>
          <a:lstStyle>
            <a:lvl1pPr algn="l" defTabSz="914400" rtl="0" eaLnBrk="1" latinLnBrk="0" hangingPunct="1">
              <a:lnSpc>
                <a:spcPct val="90000"/>
              </a:lnSpc>
              <a:spcBef>
                <a:spcPct val="0"/>
              </a:spcBef>
              <a:buNone/>
              <a:defRPr sz="3500" kern="1200">
                <a:solidFill>
                  <a:srgbClr val="7C9BC0"/>
                </a:solidFill>
                <a:latin typeface="Futura Medium" panose="020B0602020204020303" pitchFamily="34" charset="-79"/>
                <a:ea typeface="+mj-ea"/>
                <a:cs typeface="Futura Medium" panose="020B0602020204020303" pitchFamily="34" charset="-79"/>
              </a:defRPr>
            </a:lvl1pPr>
          </a:lstStyle>
          <a:p>
            <a:r>
              <a:rPr lang="fr-FR" dirty="0"/>
              <a:t>Des questions ?</a:t>
            </a:r>
          </a:p>
        </p:txBody>
      </p:sp>
    </p:spTree>
    <p:extLst>
      <p:ext uri="{BB962C8B-B14F-4D97-AF65-F5344CB8AC3E}">
        <p14:creationId xmlns:p14="http://schemas.microsoft.com/office/powerpoint/2010/main" val="17929968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79406-D510-4E47-9608-B3A829BD6E34}"/>
              </a:ext>
            </a:extLst>
          </p:cNvPr>
          <p:cNvSpPr/>
          <p:nvPr/>
        </p:nvSpPr>
        <p:spPr>
          <a:xfrm>
            <a:off x="942840" y="949514"/>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3" name="Image 2">
            <a:extLst>
              <a:ext uri="{FF2B5EF4-FFF2-40B4-BE49-F238E27FC236}">
                <a16:creationId xmlns:a16="http://schemas.microsoft.com/office/drawing/2014/main" id="{50AD4DC4-FEFF-464D-92ED-E9ADCE7579D3}"/>
              </a:ext>
            </a:extLst>
          </p:cNvPr>
          <p:cNvPicPr>
            <a:picLocks noChangeAspect="1"/>
          </p:cNvPicPr>
          <p:nvPr/>
        </p:nvPicPr>
        <p:blipFill>
          <a:blip r:embed="rId2"/>
          <a:stretch>
            <a:fillRect/>
          </a:stretch>
        </p:blipFill>
        <p:spPr>
          <a:xfrm>
            <a:off x="252756" y="2318113"/>
            <a:ext cx="4319244" cy="3125276"/>
          </a:xfrm>
          <a:prstGeom prst="rect">
            <a:avLst/>
          </a:prstGeom>
        </p:spPr>
      </p:pic>
      <p:pic>
        <p:nvPicPr>
          <p:cNvPr id="4" name="Image 3">
            <a:extLst>
              <a:ext uri="{FF2B5EF4-FFF2-40B4-BE49-F238E27FC236}">
                <a16:creationId xmlns:a16="http://schemas.microsoft.com/office/drawing/2014/main" id="{013CD6E4-ED77-4AB6-B538-891E8807496E}"/>
              </a:ext>
            </a:extLst>
          </p:cNvPr>
          <p:cNvPicPr>
            <a:picLocks noChangeAspect="1"/>
          </p:cNvPicPr>
          <p:nvPr/>
        </p:nvPicPr>
        <p:blipFill>
          <a:blip r:embed="rId3"/>
          <a:stretch>
            <a:fillRect/>
          </a:stretch>
        </p:blipFill>
        <p:spPr>
          <a:xfrm>
            <a:off x="4642801" y="2325483"/>
            <a:ext cx="4344651" cy="3070976"/>
          </a:xfrm>
          <a:prstGeom prst="rect">
            <a:avLst/>
          </a:prstGeom>
        </p:spPr>
      </p:pic>
    </p:spTree>
    <p:extLst>
      <p:ext uri="{BB962C8B-B14F-4D97-AF65-F5344CB8AC3E}">
        <p14:creationId xmlns:p14="http://schemas.microsoft.com/office/powerpoint/2010/main" val="3358695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lein air, arbre, route, sol&#10;&#10;Le contenu généré par l’IA peut être incorrect.">
            <a:extLst>
              <a:ext uri="{FF2B5EF4-FFF2-40B4-BE49-F238E27FC236}">
                <a16:creationId xmlns:a16="http://schemas.microsoft.com/office/drawing/2014/main" id="{684045CF-817D-82C8-5143-87CB4AA2C91D}"/>
              </a:ext>
            </a:extLst>
          </p:cNvPr>
          <p:cNvPicPr>
            <a:picLocks noChangeAspect="1"/>
          </p:cNvPicPr>
          <p:nvPr/>
        </p:nvPicPr>
        <p:blipFill>
          <a:blip r:embed="rId2"/>
          <a:stretch>
            <a:fillRect/>
          </a:stretch>
        </p:blipFill>
        <p:spPr>
          <a:xfrm>
            <a:off x="362908" y="1921163"/>
            <a:ext cx="3647167" cy="4502727"/>
          </a:xfrm>
          <a:prstGeom prst="rect">
            <a:avLst/>
          </a:prstGeom>
        </p:spPr>
      </p:pic>
      <p:pic>
        <p:nvPicPr>
          <p:cNvPr id="4" name="Image 3">
            <a:extLst>
              <a:ext uri="{FF2B5EF4-FFF2-40B4-BE49-F238E27FC236}">
                <a16:creationId xmlns:a16="http://schemas.microsoft.com/office/drawing/2014/main" id="{279EFDB7-3A02-B405-583D-7B00E58AC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572" y="3899408"/>
            <a:ext cx="1606245" cy="1412573"/>
          </a:xfrm>
          <a:prstGeom prst="rect">
            <a:avLst/>
          </a:prstGeom>
        </p:spPr>
      </p:pic>
      <p:pic>
        <p:nvPicPr>
          <p:cNvPr id="2" name="Image 1">
            <a:extLst>
              <a:ext uri="{FF2B5EF4-FFF2-40B4-BE49-F238E27FC236}">
                <a16:creationId xmlns:a16="http://schemas.microsoft.com/office/drawing/2014/main" id="{DE6A8E73-36C6-09AE-18E9-69038BC58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075" y="129309"/>
            <a:ext cx="5032324" cy="2829284"/>
          </a:xfrm>
          <a:prstGeom prst="rect">
            <a:avLst/>
          </a:prstGeom>
        </p:spPr>
      </p:pic>
    </p:spTree>
    <p:extLst>
      <p:ext uri="{BB962C8B-B14F-4D97-AF65-F5344CB8AC3E}">
        <p14:creationId xmlns:p14="http://schemas.microsoft.com/office/powerpoint/2010/main" val="25039334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D07580-47C9-4CEB-B4D0-CA4B1867BA1B}"/>
              </a:ext>
            </a:extLst>
          </p:cNvPr>
          <p:cNvSpPr/>
          <p:nvPr/>
        </p:nvSpPr>
        <p:spPr>
          <a:xfrm>
            <a:off x="3348192" y="404391"/>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4" name="Image 3">
            <a:extLst>
              <a:ext uri="{FF2B5EF4-FFF2-40B4-BE49-F238E27FC236}">
                <a16:creationId xmlns:a16="http://schemas.microsoft.com/office/drawing/2014/main" id="{A4BCB68B-DE45-4538-A04F-A635B8CBF428}"/>
              </a:ext>
            </a:extLst>
          </p:cNvPr>
          <p:cNvPicPr>
            <a:picLocks noChangeAspect="1"/>
          </p:cNvPicPr>
          <p:nvPr/>
        </p:nvPicPr>
        <p:blipFill>
          <a:blip r:embed="rId2"/>
          <a:stretch>
            <a:fillRect/>
          </a:stretch>
        </p:blipFill>
        <p:spPr>
          <a:xfrm>
            <a:off x="1172289" y="1461322"/>
            <a:ext cx="7389819" cy="4125513"/>
          </a:xfrm>
          <a:prstGeom prst="rect">
            <a:avLst/>
          </a:prstGeom>
        </p:spPr>
      </p:pic>
    </p:spTree>
    <p:extLst>
      <p:ext uri="{BB962C8B-B14F-4D97-AF65-F5344CB8AC3E}">
        <p14:creationId xmlns:p14="http://schemas.microsoft.com/office/powerpoint/2010/main" val="164673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route, plein air, scène, voie">
            <a:extLst>
              <a:ext uri="{FF2B5EF4-FFF2-40B4-BE49-F238E27FC236}">
                <a16:creationId xmlns:a16="http://schemas.microsoft.com/office/drawing/2014/main" id="{F1999982-89C6-D8A9-CE87-D8FD41F25D4E}"/>
              </a:ext>
            </a:extLst>
          </p:cNvPr>
          <p:cNvPicPr>
            <a:picLocks noChangeAspect="1"/>
          </p:cNvPicPr>
          <p:nvPr/>
        </p:nvPicPr>
        <p:blipFill>
          <a:blip r:embed="rId2"/>
          <a:stretch>
            <a:fillRect/>
          </a:stretch>
        </p:blipFill>
        <p:spPr>
          <a:xfrm>
            <a:off x="286983" y="369453"/>
            <a:ext cx="8857017" cy="4959929"/>
          </a:xfrm>
          <a:prstGeom prst="rect">
            <a:avLst/>
          </a:prstGeom>
        </p:spPr>
      </p:pic>
      <p:pic>
        <p:nvPicPr>
          <p:cNvPr id="12" name="Image 11">
            <a:extLst>
              <a:ext uri="{FF2B5EF4-FFF2-40B4-BE49-F238E27FC236}">
                <a16:creationId xmlns:a16="http://schemas.microsoft.com/office/drawing/2014/main" id="{129DAF52-C6D6-0821-0244-94B2593AE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1899" y="5338619"/>
            <a:ext cx="1606245" cy="1412573"/>
          </a:xfrm>
          <a:prstGeom prst="rect">
            <a:avLst/>
          </a:prstGeom>
        </p:spPr>
      </p:pic>
    </p:spTree>
    <p:extLst>
      <p:ext uri="{BB962C8B-B14F-4D97-AF65-F5344CB8AC3E}">
        <p14:creationId xmlns:p14="http://schemas.microsoft.com/office/powerpoint/2010/main" val="16520675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958" y="755904"/>
            <a:ext cx="7881258" cy="4413504"/>
          </a:xfrm>
          <a:prstGeom prst="rect">
            <a:avLst/>
          </a:prstGeom>
        </p:spPr>
      </p:pic>
      <p:sp>
        <p:nvSpPr>
          <p:cNvPr id="3" name="ZoneTexte 2"/>
          <p:cNvSpPr txBox="1"/>
          <p:nvPr/>
        </p:nvSpPr>
        <p:spPr>
          <a:xfrm>
            <a:off x="1365504" y="5427226"/>
            <a:ext cx="6181344" cy="646331"/>
          </a:xfrm>
          <a:prstGeom prst="rect">
            <a:avLst/>
          </a:prstGeom>
          <a:noFill/>
        </p:spPr>
        <p:txBody>
          <a:bodyPr wrap="square" rtlCol="0">
            <a:spAutoFit/>
          </a:bodyPr>
          <a:lstStyle/>
          <a:p>
            <a:pPr algn="ctr"/>
            <a:r>
              <a:rPr lang="fr-FR" dirty="0"/>
              <a:t>CARREFOUR  GIRATOIRE CYCLABLE A ILOTS INTRA-ANNULAIRES dit HOLLANDAIS</a:t>
            </a:r>
          </a:p>
        </p:txBody>
      </p:sp>
    </p:spTree>
    <p:extLst>
      <p:ext uri="{BB962C8B-B14F-4D97-AF65-F5344CB8AC3E}">
        <p14:creationId xmlns:p14="http://schemas.microsoft.com/office/powerpoint/2010/main" val="5847858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138BE-0741-B9CD-7412-88CC94D4747E}"/>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C76DB6BC-8049-449E-CC55-15474ABFF570}"/>
              </a:ext>
            </a:extLst>
          </p:cNvPr>
          <p:cNvSpPr txBox="1"/>
          <p:nvPr/>
        </p:nvSpPr>
        <p:spPr>
          <a:xfrm>
            <a:off x="1365504" y="5427226"/>
            <a:ext cx="6181344" cy="646331"/>
          </a:xfrm>
          <a:prstGeom prst="rect">
            <a:avLst/>
          </a:prstGeom>
          <a:noFill/>
        </p:spPr>
        <p:txBody>
          <a:bodyPr wrap="square" rtlCol="0">
            <a:spAutoFit/>
          </a:bodyPr>
          <a:lstStyle/>
          <a:p>
            <a:pPr algn="ctr"/>
            <a:r>
              <a:rPr lang="fr-FR" dirty="0"/>
              <a:t>CARREFOUR  GIRATOIRE CYCLABLE A ILOTS INTRA-ANNULAIRES dit HOLLANDAIS</a:t>
            </a:r>
          </a:p>
        </p:txBody>
      </p:sp>
      <p:pic>
        <p:nvPicPr>
          <p:cNvPr id="5" name="Image 4">
            <a:extLst>
              <a:ext uri="{FF2B5EF4-FFF2-40B4-BE49-F238E27FC236}">
                <a16:creationId xmlns:a16="http://schemas.microsoft.com/office/drawing/2014/main" id="{540CBF2E-B887-6315-49C9-F3CA1A72CAD0}"/>
              </a:ext>
            </a:extLst>
          </p:cNvPr>
          <p:cNvPicPr>
            <a:picLocks noChangeAspect="1"/>
          </p:cNvPicPr>
          <p:nvPr/>
        </p:nvPicPr>
        <p:blipFill>
          <a:blip r:embed="rId2"/>
          <a:stretch>
            <a:fillRect/>
          </a:stretch>
        </p:blipFill>
        <p:spPr>
          <a:xfrm>
            <a:off x="2053336" y="129307"/>
            <a:ext cx="4394156" cy="5297919"/>
          </a:xfrm>
          <a:prstGeom prst="rect">
            <a:avLst/>
          </a:prstGeom>
        </p:spPr>
      </p:pic>
    </p:spTree>
    <p:extLst>
      <p:ext uri="{BB962C8B-B14F-4D97-AF65-F5344CB8AC3E}">
        <p14:creationId xmlns:p14="http://schemas.microsoft.com/office/powerpoint/2010/main" val="2579064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728" y="155448"/>
            <a:ext cx="7095744" cy="5321808"/>
          </a:xfrm>
          <a:prstGeom prst="rect">
            <a:avLst/>
          </a:prstGeom>
        </p:spPr>
      </p:pic>
      <p:sp>
        <p:nvSpPr>
          <p:cNvPr id="3" name="Rectangle 2"/>
          <p:cNvSpPr/>
          <p:nvPr/>
        </p:nvSpPr>
        <p:spPr>
          <a:xfrm>
            <a:off x="1438656" y="5836843"/>
            <a:ext cx="6266688" cy="646331"/>
          </a:xfrm>
          <a:prstGeom prst="rect">
            <a:avLst/>
          </a:prstGeom>
        </p:spPr>
        <p:txBody>
          <a:bodyPr wrap="square">
            <a:spAutoFit/>
          </a:bodyPr>
          <a:lstStyle/>
          <a:p>
            <a:pPr algn="ctr"/>
            <a:r>
              <a:rPr lang="fr-FR" dirty="0"/>
              <a:t>CARREFOUR  GIRATOIRE CYCLABLE A ILOTS INTRA-ANNULAIRES dit HOLLANDAIS</a:t>
            </a:r>
          </a:p>
        </p:txBody>
      </p:sp>
    </p:spTree>
    <p:extLst>
      <p:ext uri="{BB962C8B-B14F-4D97-AF65-F5344CB8AC3E}">
        <p14:creationId xmlns:p14="http://schemas.microsoft.com/office/powerpoint/2010/main" val="2222344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491" y="696927"/>
            <a:ext cx="7886700" cy="681477"/>
          </a:xfrm>
        </p:spPr>
        <p:txBody>
          <a:bodyPr>
            <a:normAutofit fontScale="90000"/>
          </a:bodyPr>
          <a:lstStyle/>
          <a:p>
            <a:r>
              <a:rPr lang="fr-FR" dirty="0"/>
              <a:t>Photo publiée sur FB par un club FFCT</a:t>
            </a:r>
          </a:p>
        </p:txBody>
      </p:sp>
      <p:pic>
        <p:nvPicPr>
          <p:cNvPr id="5" name="Espace réservé pour une image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285" b="9285"/>
          <a:stretch>
            <a:fillRect/>
          </a:stretch>
        </p:blipFill>
        <p:spPr/>
      </p:pic>
      <p:sp>
        <p:nvSpPr>
          <p:cNvPr id="4" name="Espace réservé du texte 3"/>
          <p:cNvSpPr>
            <a:spLocks noGrp="1"/>
          </p:cNvSpPr>
          <p:nvPr>
            <p:ph type="body" sz="quarter" idx="11"/>
          </p:nvPr>
        </p:nvSpPr>
        <p:spPr/>
        <p:txBody>
          <a:bodyPr>
            <a:normAutofit fontScale="92500" lnSpcReduction="10000"/>
          </a:bodyPr>
          <a:lstStyle/>
          <a:p>
            <a:r>
              <a:rPr lang="fr-FR" dirty="0"/>
              <a:t>Le Président justifie la photo en expliquant que c’était pour une œuvre Caritative</a:t>
            </a:r>
          </a:p>
        </p:txBody>
      </p:sp>
    </p:spTree>
    <p:extLst>
      <p:ext uri="{BB962C8B-B14F-4D97-AF65-F5344CB8AC3E}">
        <p14:creationId xmlns:p14="http://schemas.microsoft.com/office/powerpoint/2010/main" val="2558364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2768" y="97628"/>
            <a:ext cx="7278624" cy="5458968"/>
          </a:xfrm>
          <a:prstGeom prst="rect">
            <a:avLst/>
          </a:prstGeom>
        </p:spPr>
      </p:pic>
      <p:sp>
        <p:nvSpPr>
          <p:cNvPr id="3" name="Rectangle 2"/>
          <p:cNvSpPr/>
          <p:nvPr/>
        </p:nvSpPr>
        <p:spPr>
          <a:xfrm>
            <a:off x="1408176" y="5812459"/>
            <a:ext cx="6260592" cy="646331"/>
          </a:xfrm>
          <a:prstGeom prst="rect">
            <a:avLst/>
          </a:prstGeom>
        </p:spPr>
        <p:txBody>
          <a:bodyPr wrap="square">
            <a:spAutoFit/>
          </a:bodyPr>
          <a:lstStyle/>
          <a:p>
            <a:pPr algn="ctr"/>
            <a:r>
              <a:rPr lang="fr-FR" dirty="0"/>
              <a:t>CARREFOUR  GIRATOIRE CYCLABLE A ILOTS INTRA-ANNULAIRES dit HOLLANDAIS</a:t>
            </a:r>
          </a:p>
        </p:txBody>
      </p:sp>
    </p:spTree>
    <p:extLst>
      <p:ext uri="{BB962C8B-B14F-4D97-AF65-F5344CB8AC3E}">
        <p14:creationId xmlns:p14="http://schemas.microsoft.com/office/powerpoint/2010/main" val="3753594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984" y="56979"/>
            <a:ext cx="5005002" cy="6673335"/>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487" y="2489912"/>
            <a:ext cx="1807468" cy="1807468"/>
          </a:xfrm>
          <a:prstGeom prst="rect">
            <a:avLst/>
          </a:prstGeom>
        </p:spPr>
      </p:pic>
      <p:sp>
        <p:nvSpPr>
          <p:cNvPr id="5" name="ZoneTexte 4"/>
          <p:cNvSpPr txBox="1"/>
          <p:nvPr/>
        </p:nvSpPr>
        <p:spPr>
          <a:xfrm>
            <a:off x="733168" y="3070480"/>
            <a:ext cx="1309816" cy="646331"/>
          </a:xfrm>
          <a:prstGeom prst="rect">
            <a:avLst/>
          </a:prstGeom>
          <a:noFill/>
        </p:spPr>
        <p:txBody>
          <a:bodyPr wrap="square" rtlCol="0">
            <a:spAutoFit/>
          </a:bodyPr>
          <a:lstStyle/>
          <a:p>
            <a:r>
              <a:rPr lang="fr-FR" dirty="0"/>
              <a:t>135€</a:t>
            </a:r>
          </a:p>
          <a:p>
            <a:r>
              <a:rPr lang="fr-FR" dirty="0"/>
              <a:t>3 POINTS </a:t>
            </a:r>
          </a:p>
        </p:txBody>
      </p:sp>
    </p:spTree>
    <p:extLst>
      <p:ext uri="{BB962C8B-B14F-4D97-AF65-F5344CB8AC3E}">
        <p14:creationId xmlns:p14="http://schemas.microsoft.com/office/powerpoint/2010/main" val="3201324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492" y="766119"/>
            <a:ext cx="6733060" cy="5049795"/>
          </a:xfrm>
          <a:prstGeom prst="rect">
            <a:avLst/>
          </a:prstGeom>
        </p:spPr>
      </p:pic>
      <p:pic>
        <p:nvPicPr>
          <p:cNvPr id="3" name="Image 2"/>
          <p:cNvPicPr>
            <a:picLocks noChangeAspect="1"/>
          </p:cNvPicPr>
          <p:nvPr/>
        </p:nvPicPr>
        <p:blipFill>
          <a:blip r:embed="rId3"/>
          <a:stretch>
            <a:fillRect/>
          </a:stretch>
        </p:blipFill>
        <p:spPr>
          <a:xfrm>
            <a:off x="7834184" y="1804086"/>
            <a:ext cx="1243913" cy="1243913"/>
          </a:xfrm>
          <a:prstGeom prst="rect">
            <a:avLst/>
          </a:prstGeom>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184" y="3827797"/>
            <a:ext cx="1243913" cy="1243913"/>
          </a:xfrm>
          <a:prstGeom prst="rect">
            <a:avLst/>
          </a:prstGeom>
        </p:spPr>
      </p:pic>
      <p:sp>
        <p:nvSpPr>
          <p:cNvPr id="5" name="ZoneTexte 4"/>
          <p:cNvSpPr txBox="1"/>
          <p:nvPr/>
        </p:nvSpPr>
        <p:spPr>
          <a:xfrm>
            <a:off x="2108886" y="82378"/>
            <a:ext cx="5231028" cy="369332"/>
          </a:xfrm>
          <a:prstGeom prst="rect">
            <a:avLst/>
          </a:prstGeom>
          <a:noFill/>
        </p:spPr>
        <p:txBody>
          <a:bodyPr wrap="square" rtlCol="0">
            <a:spAutoFit/>
          </a:bodyPr>
          <a:lstStyle/>
          <a:p>
            <a:r>
              <a:rPr lang="fr-FR" dirty="0"/>
              <a:t>Le chauffeur du véhicule est en tord ? </a:t>
            </a:r>
          </a:p>
        </p:txBody>
      </p:sp>
      <p:sp>
        <p:nvSpPr>
          <p:cNvPr id="6" name="ZoneTexte 5"/>
          <p:cNvSpPr txBox="1"/>
          <p:nvPr/>
        </p:nvSpPr>
        <p:spPr>
          <a:xfrm>
            <a:off x="1515762" y="6001266"/>
            <a:ext cx="5494638" cy="646331"/>
          </a:xfrm>
          <a:prstGeom prst="rect">
            <a:avLst/>
          </a:prstGeom>
          <a:noFill/>
        </p:spPr>
        <p:txBody>
          <a:bodyPr wrap="square" rtlCol="0">
            <a:spAutoFit/>
          </a:bodyPr>
          <a:lstStyle/>
          <a:p>
            <a:r>
              <a:rPr lang="fr-FR" dirty="0"/>
              <a:t>Non car le feu est vert pour lui</a:t>
            </a:r>
          </a:p>
          <a:p>
            <a:r>
              <a:rPr lang="fr-FR" dirty="0"/>
              <a:t>Oui car arrêté dans un SAS cyclable</a:t>
            </a:r>
          </a:p>
        </p:txBody>
      </p:sp>
    </p:spTree>
    <p:extLst>
      <p:ext uri="{BB962C8B-B14F-4D97-AF65-F5344CB8AC3E}">
        <p14:creationId xmlns:p14="http://schemas.microsoft.com/office/powerpoint/2010/main" val="136226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5D40ADE-C8ED-DEFF-2C62-B7B9ADDEC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96516" y="921894"/>
            <a:ext cx="6550967" cy="4913226"/>
          </a:xfrm>
          <a:prstGeom prst="rect">
            <a:avLst/>
          </a:prstGeom>
        </p:spPr>
      </p:pic>
      <p:pic>
        <p:nvPicPr>
          <p:cNvPr id="3" name="Image 2">
            <a:extLst>
              <a:ext uri="{FF2B5EF4-FFF2-40B4-BE49-F238E27FC236}">
                <a16:creationId xmlns:a16="http://schemas.microsoft.com/office/drawing/2014/main" id="{15B338BF-F582-566A-4086-18536EA70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118" y="2550859"/>
            <a:ext cx="1756282" cy="1756282"/>
          </a:xfrm>
          <a:prstGeom prst="rect">
            <a:avLst/>
          </a:prstGeom>
        </p:spPr>
      </p:pic>
      <p:sp>
        <p:nvSpPr>
          <p:cNvPr id="4" name="ZoneTexte 3">
            <a:extLst>
              <a:ext uri="{FF2B5EF4-FFF2-40B4-BE49-F238E27FC236}">
                <a16:creationId xmlns:a16="http://schemas.microsoft.com/office/drawing/2014/main" id="{B0F9345D-9545-87AD-ED52-67CD93F0BA82}"/>
              </a:ext>
            </a:extLst>
          </p:cNvPr>
          <p:cNvSpPr txBox="1"/>
          <p:nvPr/>
        </p:nvSpPr>
        <p:spPr>
          <a:xfrm>
            <a:off x="794327" y="1579418"/>
            <a:ext cx="988291" cy="3785652"/>
          </a:xfrm>
          <a:prstGeom prst="rect">
            <a:avLst/>
          </a:prstGeom>
          <a:noFill/>
        </p:spPr>
        <p:txBody>
          <a:bodyPr wrap="square" rtlCol="0">
            <a:spAutoFit/>
          </a:bodyPr>
          <a:lstStyle/>
          <a:p>
            <a:r>
              <a:rPr lang="fr-FR" sz="2400" dirty="0"/>
              <a:t>V</a:t>
            </a:r>
          </a:p>
          <a:p>
            <a:r>
              <a:rPr lang="fr-FR" sz="2400" dirty="0"/>
              <a:t>O</a:t>
            </a:r>
          </a:p>
          <a:p>
            <a:r>
              <a:rPr lang="fr-FR" sz="2400" dirty="0"/>
              <a:t>I</a:t>
            </a:r>
          </a:p>
          <a:p>
            <a:r>
              <a:rPr lang="fr-FR" sz="2400" dirty="0"/>
              <a:t>E</a:t>
            </a:r>
          </a:p>
          <a:p>
            <a:endParaRPr lang="fr-FR" sz="2400" dirty="0"/>
          </a:p>
          <a:p>
            <a:r>
              <a:rPr lang="fr-FR" sz="2400" dirty="0"/>
              <a:t>V</a:t>
            </a:r>
          </a:p>
          <a:p>
            <a:r>
              <a:rPr lang="fr-FR" sz="2400" dirty="0"/>
              <a:t>E</a:t>
            </a:r>
          </a:p>
          <a:p>
            <a:r>
              <a:rPr lang="fr-FR" sz="2400" dirty="0"/>
              <a:t>R</a:t>
            </a:r>
          </a:p>
          <a:p>
            <a:r>
              <a:rPr lang="fr-FR" sz="2400" dirty="0"/>
              <a:t>T</a:t>
            </a:r>
          </a:p>
          <a:p>
            <a:r>
              <a:rPr lang="fr-FR" sz="2400" dirty="0"/>
              <a:t>E</a:t>
            </a:r>
          </a:p>
        </p:txBody>
      </p:sp>
    </p:spTree>
    <p:extLst>
      <p:ext uri="{BB962C8B-B14F-4D97-AF65-F5344CB8AC3E}">
        <p14:creationId xmlns:p14="http://schemas.microsoft.com/office/powerpoint/2010/main" val="1403893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F2F39A-02D0-4BEB-8D76-990E5236E710}"/>
              </a:ext>
            </a:extLst>
          </p:cNvPr>
          <p:cNvSpPr/>
          <p:nvPr/>
        </p:nvSpPr>
        <p:spPr>
          <a:xfrm>
            <a:off x="1318771" y="545488"/>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pic>
        <p:nvPicPr>
          <p:cNvPr id="4" name="Image 3">
            <a:extLst>
              <a:ext uri="{FF2B5EF4-FFF2-40B4-BE49-F238E27FC236}">
                <a16:creationId xmlns:a16="http://schemas.microsoft.com/office/drawing/2014/main" id="{D234C913-0CAD-4561-AE53-BDE1B723A9FB}"/>
              </a:ext>
            </a:extLst>
          </p:cNvPr>
          <p:cNvPicPr>
            <a:picLocks noChangeAspect="1"/>
          </p:cNvPicPr>
          <p:nvPr/>
        </p:nvPicPr>
        <p:blipFill>
          <a:blip r:embed="rId2"/>
          <a:stretch>
            <a:fillRect/>
          </a:stretch>
        </p:blipFill>
        <p:spPr>
          <a:xfrm>
            <a:off x="960425" y="955609"/>
            <a:ext cx="7743959" cy="4148420"/>
          </a:xfrm>
          <a:prstGeom prst="rect">
            <a:avLst/>
          </a:prstGeom>
        </p:spPr>
      </p:pic>
      <p:sp>
        <p:nvSpPr>
          <p:cNvPr id="5" name="Rectangle 4">
            <a:extLst>
              <a:ext uri="{FF2B5EF4-FFF2-40B4-BE49-F238E27FC236}">
                <a16:creationId xmlns:a16="http://schemas.microsoft.com/office/drawing/2014/main" id="{62C83AEB-7C24-4972-90A9-5D46764ED258}"/>
              </a:ext>
            </a:extLst>
          </p:cNvPr>
          <p:cNvSpPr/>
          <p:nvPr/>
        </p:nvSpPr>
        <p:spPr>
          <a:xfrm>
            <a:off x="1535324" y="5385483"/>
            <a:ext cx="5841660" cy="984885"/>
          </a:xfrm>
          <a:prstGeom prst="rect">
            <a:avLst/>
          </a:prstGeom>
        </p:spPr>
        <p:txBody>
          <a:bodyPr wrap="squar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Nous ne sommes pas un convoi </a:t>
            </a:r>
          </a:p>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Chaque cycliste doit respecter le feu tricolore le stop ou le Cédez le Passage</a:t>
            </a:r>
          </a:p>
        </p:txBody>
      </p:sp>
    </p:spTree>
    <p:extLst>
      <p:ext uri="{BB962C8B-B14F-4D97-AF65-F5344CB8AC3E}">
        <p14:creationId xmlns:p14="http://schemas.microsoft.com/office/powerpoint/2010/main" val="2575911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341FB3-92AE-4C9E-8B2F-1377425C4925}"/>
              </a:ext>
            </a:extLst>
          </p:cNvPr>
          <p:cNvSpPr/>
          <p:nvPr/>
        </p:nvSpPr>
        <p:spPr>
          <a:xfrm>
            <a:off x="1195754" y="633046"/>
            <a:ext cx="771964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C00000"/>
                </a:solidFill>
                <a:effectLst/>
                <a:uLnTx/>
                <a:uFillTx/>
                <a:latin typeface="Calibri" panose="020F0502020204030204"/>
                <a:ea typeface="+mn-ea"/>
                <a:cs typeface="+mn-cs"/>
              </a:rPr>
              <a:t>Rouler en groupe nécessite de la discipline, du respect et de la solidarité.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C00000"/>
                </a:solidFill>
                <a:effectLst/>
                <a:uLnTx/>
                <a:uFillTx/>
                <a:latin typeface="Calibri" panose="020F0502020204030204"/>
                <a:ea typeface="+mn-ea"/>
                <a:cs typeface="+mn-cs"/>
              </a:rPr>
              <a:t>Que ce soit sur la route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C00000"/>
                </a:solidFill>
                <a:effectLst/>
                <a:uLnTx/>
                <a:uFillTx/>
                <a:latin typeface="Calibri" panose="020F0502020204030204"/>
                <a:ea typeface="+mn-ea"/>
                <a:cs typeface="+mn-cs"/>
              </a:rPr>
              <a:t>Ou en VTT</a:t>
            </a:r>
          </a:p>
        </p:txBody>
      </p:sp>
      <p:pic>
        <p:nvPicPr>
          <p:cNvPr id="3" name="Image 2">
            <a:extLst>
              <a:ext uri="{FF2B5EF4-FFF2-40B4-BE49-F238E27FC236}">
                <a16:creationId xmlns:a16="http://schemas.microsoft.com/office/drawing/2014/main" id="{6304F921-4641-4318-B740-B164F0699F1A}"/>
              </a:ext>
            </a:extLst>
          </p:cNvPr>
          <p:cNvPicPr>
            <a:picLocks noChangeAspect="1"/>
          </p:cNvPicPr>
          <p:nvPr/>
        </p:nvPicPr>
        <p:blipFill>
          <a:blip r:embed="rId2"/>
          <a:stretch>
            <a:fillRect/>
          </a:stretch>
        </p:blipFill>
        <p:spPr>
          <a:xfrm>
            <a:off x="5154201" y="1780139"/>
            <a:ext cx="2511749" cy="5013693"/>
          </a:xfrm>
          <a:prstGeom prst="rect">
            <a:avLst/>
          </a:prstGeom>
        </p:spPr>
      </p:pic>
      <p:sp>
        <p:nvSpPr>
          <p:cNvPr id="4" name="ZoneTexte 3"/>
          <p:cNvSpPr txBox="1"/>
          <p:nvPr/>
        </p:nvSpPr>
        <p:spPr>
          <a:xfrm>
            <a:off x="922638" y="3954163"/>
            <a:ext cx="3954162" cy="1569660"/>
          </a:xfrm>
          <a:prstGeom prst="rect">
            <a:avLst/>
          </a:prstGeom>
          <a:noFill/>
        </p:spPr>
        <p:txBody>
          <a:bodyPr wrap="square" rtlCol="0">
            <a:spAutoFit/>
          </a:bodyPr>
          <a:lstStyle/>
          <a:p>
            <a:r>
              <a:rPr lang="fr-FR" sz="2400" dirty="0"/>
              <a:t>Nos documents font état d'un groupe de 20 </a:t>
            </a:r>
            <a:r>
              <a:rPr lang="fr-FR" sz="2400" b="1" dirty="0"/>
              <a:t>divisé en sous groupe de 8</a:t>
            </a:r>
            <a:r>
              <a:rPr lang="fr-FR" sz="2400" dirty="0"/>
              <a:t>. Nous allons les refaire avec un groupe de 10</a:t>
            </a:r>
          </a:p>
        </p:txBody>
      </p:sp>
    </p:spTree>
    <p:extLst>
      <p:ext uri="{BB962C8B-B14F-4D97-AF65-F5344CB8AC3E}">
        <p14:creationId xmlns:p14="http://schemas.microsoft.com/office/powerpoint/2010/main" val="4218050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a:xfrm>
            <a:off x="1362291" y="417573"/>
            <a:ext cx="7886700" cy="681477"/>
          </a:xfrm>
        </p:spPr>
        <p:txBody>
          <a:bodyPr>
            <a:normAutofit fontScale="90000"/>
          </a:bodyPr>
          <a:lstStyle/>
          <a:p>
            <a:pPr algn="ctr"/>
            <a:r>
              <a:rPr lang="fr-FR" dirty="0"/>
              <a:t>Le rôle du gestionnaire de la sortie</a:t>
            </a:r>
            <a:br>
              <a:rPr lang="fr-FR" dirty="0"/>
            </a:br>
            <a:r>
              <a:rPr lang="fr-FR" dirty="0"/>
              <a:t>Animateur ?</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305468" y="1810335"/>
            <a:ext cx="6554788" cy="4064000"/>
          </a:xfrm>
        </p:spPr>
        <p:txBody>
          <a:bodyPr>
            <a:normAutofit/>
          </a:bodyPr>
          <a:lstStyle/>
          <a:p>
            <a:pPr algn="ctr"/>
            <a:r>
              <a:rPr lang="fr-FR" dirty="0"/>
              <a:t>1.</a:t>
            </a:r>
            <a:r>
              <a:rPr lang="fr-FR" dirty="0">
                <a:solidFill>
                  <a:srgbClr val="C00000"/>
                </a:solidFill>
              </a:rPr>
              <a:t>veiller à la sécurité globale du groupe.</a:t>
            </a:r>
          </a:p>
          <a:p>
            <a:pPr algn="ctr"/>
            <a:endParaRPr lang="fr-FR" dirty="0"/>
          </a:p>
          <a:p>
            <a:pPr algn="ctr"/>
            <a:r>
              <a:rPr lang="fr-FR" dirty="0"/>
              <a:t>    2. favoriser la solidarité au sein du groupe.</a:t>
            </a:r>
          </a:p>
          <a:p>
            <a:pPr algn="ctr"/>
            <a:endParaRPr lang="fr-FR" dirty="0"/>
          </a:p>
          <a:p>
            <a:pPr algn="ctr"/>
            <a:r>
              <a:rPr lang="fr-FR" dirty="0"/>
              <a:t> 3. faire suivre l’itinéraire prévu au calendrier.</a:t>
            </a:r>
          </a:p>
          <a:p>
            <a:pPr algn="ctr"/>
            <a:endParaRPr lang="fr-FR" dirty="0"/>
          </a:p>
          <a:p>
            <a:pPr algn="ctr"/>
            <a:r>
              <a:rPr lang="fr-FR" dirty="0"/>
              <a:t>En règle générale, relayer les consignes et informations du Délégué Sécurité Club.</a:t>
            </a:r>
          </a:p>
        </p:txBody>
      </p:sp>
      <p:pic>
        <p:nvPicPr>
          <p:cNvPr id="7" name="Image 6">
            <a:extLst>
              <a:ext uri="{FF2B5EF4-FFF2-40B4-BE49-F238E27FC236}">
                <a16:creationId xmlns:a16="http://schemas.microsoft.com/office/drawing/2014/main" id="{3C4C8EB2-92D9-4FBA-8DD1-E1AF953A73B0}"/>
              </a:ext>
            </a:extLst>
          </p:cNvPr>
          <p:cNvPicPr>
            <a:picLocks noChangeAspect="1"/>
          </p:cNvPicPr>
          <p:nvPr/>
        </p:nvPicPr>
        <p:blipFill>
          <a:blip r:embed="rId2"/>
          <a:stretch>
            <a:fillRect/>
          </a:stretch>
        </p:blipFill>
        <p:spPr>
          <a:xfrm>
            <a:off x="7116807" y="1501526"/>
            <a:ext cx="1811551" cy="3892632"/>
          </a:xfrm>
          <a:prstGeom prst="rect">
            <a:avLst/>
          </a:prstGeom>
        </p:spPr>
      </p:pic>
    </p:spTree>
    <p:extLst>
      <p:ext uri="{BB962C8B-B14F-4D97-AF65-F5344CB8AC3E}">
        <p14:creationId xmlns:p14="http://schemas.microsoft.com/office/powerpoint/2010/main" val="264037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p:txBody>
          <a:bodyPr>
            <a:normAutofit/>
          </a:bodyPr>
          <a:lstStyle/>
          <a:p>
            <a:r>
              <a:rPr lang="fr-FR" dirty="0"/>
              <a:t>Veiller à la sécurité globale du groupe</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1003300" y="1397000"/>
            <a:ext cx="6554788" cy="4064000"/>
          </a:xfrm>
        </p:spPr>
        <p:txBody>
          <a:bodyPr>
            <a:normAutofit/>
          </a:bodyPr>
          <a:lstStyle/>
          <a:p>
            <a:pPr algn="ctr"/>
            <a:r>
              <a:rPr lang="fr-FR" sz="3200" dirty="0"/>
              <a:t>Au départ</a:t>
            </a:r>
          </a:p>
          <a:p>
            <a:pPr algn="ctr"/>
            <a:r>
              <a:rPr lang="fr-FR" dirty="0"/>
              <a:t>• groupes ne dépassant pas dix cyclistes, divisés en sous-groupes de quatre maxi.</a:t>
            </a:r>
          </a:p>
          <a:p>
            <a:pPr algn="ctr"/>
            <a:r>
              <a:rPr lang="fr-FR" dirty="0"/>
              <a:t>• port du casque fortement conseillé</a:t>
            </a:r>
          </a:p>
          <a:p>
            <a:pPr algn="ctr"/>
            <a:r>
              <a:rPr lang="fr-FR" dirty="0"/>
              <a:t> (peut être obligatoire dans un club).</a:t>
            </a:r>
          </a:p>
          <a:p>
            <a:pPr algn="ctr"/>
            <a:r>
              <a:rPr lang="fr-FR" dirty="0"/>
              <a:t>• vélo en bon état mécanique (notamment freins, pneus, câbles, etc.).</a:t>
            </a:r>
          </a:p>
          <a:p>
            <a:pPr algn="ctr"/>
            <a:r>
              <a:rPr lang="fr-FR" dirty="0"/>
              <a:t>• donner les consignes (lieu de regroupement, écart entre les groupes…)</a:t>
            </a:r>
          </a:p>
        </p:txBody>
      </p:sp>
      <p:pic>
        <p:nvPicPr>
          <p:cNvPr id="5" name="Image 4">
            <a:extLst>
              <a:ext uri="{FF2B5EF4-FFF2-40B4-BE49-F238E27FC236}">
                <a16:creationId xmlns:a16="http://schemas.microsoft.com/office/drawing/2014/main" id="{85C0FF9B-8A88-4632-B47A-6560645FDC1F}"/>
              </a:ext>
            </a:extLst>
          </p:cNvPr>
          <p:cNvPicPr>
            <a:picLocks noChangeAspect="1"/>
          </p:cNvPicPr>
          <p:nvPr/>
        </p:nvPicPr>
        <p:blipFill>
          <a:blip r:embed="rId2"/>
          <a:stretch>
            <a:fillRect/>
          </a:stretch>
        </p:blipFill>
        <p:spPr>
          <a:xfrm>
            <a:off x="3437276" y="5241776"/>
            <a:ext cx="2269448" cy="1616224"/>
          </a:xfrm>
          <a:prstGeom prst="rect">
            <a:avLst/>
          </a:prstGeom>
        </p:spPr>
      </p:pic>
    </p:spTree>
    <p:extLst>
      <p:ext uri="{BB962C8B-B14F-4D97-AF65-F5344CB8AC3E}">
        <p14:creationId xmlns:p14="http://schemas.microsoft.com/office/powerpoint/2010/main" val="20625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p:txBody>
          <a:bodyPr>
            <a:normAutofit/>
          </a:bodyPr>
          <a:lstStyle/>
          <a:p>
            <a:r>
              <a:rPr lang="fr-FR" dirty="0"/>
              <a:t>Veiller à la sécurité globale du groupe</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897925" y="1545640"/>
            <a:ext cx="7030866" cy="4064000"/>
          </a:xfrm>
        </p:spPr>
        <p:txBody>
          <a:bodyPr/>
          <a:lstStyle/>
          <a:p>
            <a:pPr algn="ctr"/>
            <a:r>
              <a:rPr lang="fr-FR" sz="3200" dirty="0"/>
              <a:t>Au départ</a:t>
            </a:r>
          </a:p>
          <a:p>
            <a:pPr algn="ctr"/>
            <a:r>
              <a:rPr lang="fr-FR" dirty="0"/>
              <a:t>• Si dans le groupe il y a un ou plusieurs V.A.E « Vélo à Assistance Electrique »</a:t>
            </a:r>
          </a:p>
          <a:p>
            <a:pPr algn="ctr"/>
            <a:r>
              <a:rPr lang="fr-FR" dirty="0"/>
              <a:t>Rappel d’un des éléments de la Charte du VAE</a:t>
            </a:r>
          </a:p>
          <a:p>
            <a:pPr algn="ctr"/>
            <a:r>
              <a:rPr lang="fr-FR" dirty="0"/>
              <a:t> « respecter la vitesse des groupes fréquentés, à ne pas lui servir d'entraineur. »</a:t>
            </a:r>
          </a:p>
        </p:txBody>
      </p:sp>
      <p:pic>
        <p:nvPicPr>
          <p:cNvPr id="5" name="Image 4">
            <a:extLst>
              <a:ext uri="{FF2B5EF4-FFF2-40B4-BE49-F238E27FC236}">
                <a16:creationId xmlns:a16="http://schemas.microsoft.com/office/drawing/2014/main" id="{EE9AB1CE-1D40-4ECE-880D-DBC8B9B9B771}"/>
              </a:ext>
            </a:extLst>
          </p:cNvPr>
          <p:cNvPicPr>
            <a:picLocks noChangeAspect="1"/>
          </p:cNvPicPr>
          <p:nvPr/>
        </p:nvPicPr>
        <p:blipFill>
          <a:blip r:embed="rId2"/>
          <a:stretch>
            <a:fillRect/>
          </a:stretch>
        </p:blipFill>
        <p:spPr>
          <a:xfrm>
            <a:off x="3272589" y="4918119"/>
            <a:ext cx="2911642" cy="1939881"/>
          </a:xfrm>
          <a:prstGeom prst="rect">
            <a:avLst/>
          </a:prstGeom>
        </p:spPr>
      </p:pic>
    </p:spTree>
    <p:extLst>
      <p:ext uri="{BB962C8B-B14F-4D97-AF65-F5344CB8AC3E}">
        <p14:creationId xmlns:p14="http://schemas.microsoft.com/office/powerpoint/2010/main" val="285371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a:xfrm>
            <a:off x="1362291" y="228120"/>
            <a:ext cx="7886700" cy="681477"/>
          </a:xfrm>
        </p:spPr>
        <p:txBody>
          <a:bodyPr>
            <a:normAutofit/>
          </a:bodyPr>
          <a:lstStyle/>
          <a:p>
            <a:r>
              <a:rPr lang="fr-FR" dirty="0"/>
              <a:t>Veiller à la sécurité globale du groupe</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825848" y="959498"/>
            <a:ext cx="8598568" cy="5636374"/>
          </a:xfrm>
        </p:spPr>
        <p:txBody>
          <a:bodyPr>
            <a:normAutofit fontScale="92500" lnSpcReduction="20000"/>
          </a:bodyPr>
          <a:lstStyle/>
          <a:p>
            <a:pPr algn="ctr"/>
            <a:r>
              <a:rPr lang="fr-FR" dirty="0"/>
              <a:t>Sur la route, il y a deux écoles :</a:t>
            </a:r>
          </a:p>
          <a:p>
            <a:r>
              <a:rPr lang="fr-FR" sz="3200" dirty="0"/>
              <a:t>À l'avant</a:t>
            </a:r>
          </a:p>
          <a:p>
            <a:r>
              <a:rPr lang="fr-FR" dirty="0"/>
              <a:t>• donner le bon rythme.</a:t>
            </a:r>
          </a:p>
          <a:p>
            <a:r>
              <a:rPr lang="fr-FR" dirty="0"/>
              <a:t>• prendre la bonne direction.</a:t>
            </a:r>
          </a:p>
          <a:p>
            <a:endParaRPr lang="fr-FR" dirty="0"/>
          </a:p>
          <a:p>
            <a:endParaRPr lang="fr-FR" dirty="0"/>
          </a:p>
          <a:p>
            <a:endParaRPr lang="fr-FR" dirty="0"/>
          </a:p>
          <a:p>
            <a:endParaRPr lang="fr-FR" dirty="0"/>
          </a:p>
          <a:p>
            <a:endParaRPr lang="fr-FR" dirty="0"/>
          </a:p>
          <a:p>
            <a:r>
              <a:rPr lang="fr-FR" dirty="0"/>
              <a:t>• arrêter le groupe en sécurité au bon endroit avec les précautions d’usage.</a:t>
            </a:r>
          </a:p>
          <a:p>
            <a:r>
              <a:rPr lang="fr-FR" dirty="0"/>
              <a:t>• informer (geste et parole) d'un obstacle, d'un changement de direction, d'un véhicule qui s’annonce par l’avant.</a:t>
            </a:r>
          </a:p>
          <a:p>
            <a:endParaRPr lang="fr-FR" dirty="0"/>
          </a:p>
          <a:p>
            <a:pPr algn="ctr"/>
            <a:r>
              <a:rPr lang="fr-FR" dirty="0"/>
              <a:t>• Désigner un serre-file</a:t>
            </a:r>
          </a:p>
        </p:txBody>
      </p:sp>
      <p:pic>
        <p:nvPicPr>
          <p:cNvPr id="4" name="Image 3">
            <a:extLst>
              <a:ext uri="{FF2B5EF4-FFF2-40B4-BE49-F238E27FC236}">
                <a16:creationId xmlns:a16="http://schemas.microsoft.com/office/drawing/2014/main" id="{56A4838A-3245-426B-9D43-AA15E976834C}"/>
              </a:ext>
            </a:extLst>
          </p:cNvPr>
          <p:cNvPicPr>
            <a:picLocks noChangeAspect="1"/>
          </p:cNvPicPr>
          <p:nvPr/>
        </p:nvPicPr>
        <p:blipFill>
          <a:blip r:embed="rId2"/>
          <a:stretch>
            <a:fillRect/>
          </a:stretch>
        </p:blipFill>
        <p:spPr>
          <a:xfrm>
            <a:off x="5693673" y="2181726"/>
            <a:ext cx="3243889" cy="2177716"/>
          </a:xfrm>
          <a:prstGeom prst="rect">
            <a:avLst/>
          </a:prstGeom>
        </p:spPr>
      </p:pic>
    </p:spTree>
    <p:extLst>
      <p:ext uri="{BB962C8B-B14F-4D97-AF65-F5344CB8AC3E}">
        <p14:creationId xmlns:p14="http://schemas.microsoft.com/office/powerpoint/2010/main" val="17292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7491" y="696927"/>
            <a:ext cx="7886700" cy="681477"/>
          </a:xfrm>
        </p:spPr>
        <p:txBody>
          <a:bodyPr>
            <a:normAutofit/>
          </a:bodyPr>
          <a:lstStyle/>
          <a:p>
            <a:r>
              <a:rPr lang="fr-FR" dirty="0"/>
              <a:t>Nouvelles dispositions</a:t>
            </a:r>
          </a:p>
        </p:txBody>
      </p:sp>
      <p:pic>
        <p:nvPicPr>
          <p:cNvPr id="7" name="Espace réservé pour une image  6"/>
          <p:cNvPicPr>
            <a:picLocks noGrp="1" noChangeAspect="1"/>
          </p:cNvPicPr>
          <p:nvPr>
            <p:ph type="pic" sz="quarter" idx="10"/>
          </p:nvPr>
        </p:nvPicPr>
        <p:blipFill>
          <a:blip r:embed="rId2"/>
          <a:srcRect l="7857" r="7857"/>
          <a:stretch>
            <a:fillRect/>
          </a:stretch>
        </p:blipFill>
        <p:spPr>
          <a:xfrm>
            <a:off x="697771" y="1618898"/>
            <a:ext cx="3519487" cy="2338387"/>
          </a:xfrm>
          <a:prstGeom prst="rect">
            <a:avLst/>
          </a:prstGeom>
        </p:spPr>
      </p:pic>
      <p:sp>
        <p:nvSpPr>
          <p:cNvPr id="6" name="Rectangle 5"/>
          <p:cNvSpPr/>
          <p:nvPr/>
        </p:nvSpPr>
        <p:spPr>
          <a:xfrm>
            <a:off x="4572000" y="1618898"/>
            <a:ext cx="4572000" cy="3970318"/>
          </a:xfrm>
          <a:prstGeom prst="rect">
            <a:avLst/>
          </a:prstGeom>
        </p:spPr>
        <p:txBody>
          <a:bodyPr>
            <a:spAutoFit/>
          </a:bodyPr>
          <a:lstStyle/>
          <a:p>
            <a:endParaRPr lang="fr-FR" dirty="0"/>
          </a:p>
          <a:p>
            <a:endParaRPr lang="fr-FR" dirty="0"/>
          </a:p>
          <a:p>
            <a:endParaRPr lang="fr-FR" dirty="0"/>
          </a:p>
          <a:p>
            <a:r>
              <a:rPr lang="fr-FR" dirty="0"/>
              <a:t>Les conducteurs de cycles à deux roues sans remorque ni side-car ne doivent jamais rouler à plus de deux de front sur la chaussée.</a:t>
            </a:r>
          </a:p>
          <a:p>
            <a:endParaRPr lang="fr-FR" dirty="0"/>
          </a:p>
          <a:p>
            <a:endParaRPr lang="fr-FR" dirty="0"/>
          </a:p>
          <a:p>
            <a:r>
              <a:rPr lang="fr-FR" b="1" dirty="0"/>
              <a:t>Sauf sur les aires piétonnes, les voies vertes, et les zones de rencontre</a:t>
            </a:r>
            <a:r>
              <a:rPr lang="fr-FR" dirty="0"/>
              <a:t>, ils doivent se mettre en file simple dès la chute du jour et dans tous les cas où les conditions de la circulation l'exigent, notamment lorsqu'un véhicule voulant les dépasser annonce son approche.</a:t>
            </a:r>
          </a:p>
        </p:txBody>
      </p:sp>
      <p:pic>
        <p:nvPicPr>
          <p:cNvPr id="8" name="Image 7"/>
          <p:cNvPicPr>
            <a:picLocks noChangeAspect="1"/>
          </p:cNvPicPr>
          <p:nvPr/>
        </p:nvPicPr>
        <p:blipFill>
          <a:blip r:embed="rId3"/>
          <a:stretch>
            <a:fillRect/>
          </a:stretch>
        </p:blipFill>
        <p:spPr>
          <a:xfrm>
            <a:off x="694167" y="4062026"/>
            <a:ext cx="3523091" cy="2638918"/>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1185" y="3272571"/>
            <a:ext cx="599370" cy="599370"/>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796" y="5855888"/>
            <a:ext cx="744148" cy="744148"/>
          </a:xfrm>
          <a:prstGeom prst="rect">
            <a:avLst/>
          </a:prstGeom>
        </p:spPr>
      </p:pic>
    </p:spTree>
    <p:extLst>
      <p:ext uri="{BB962C8B-B14F-4D97-AF65-F5344CB8AC3E}">
        <p14:creationId xmlns:p14="http://schemas.microsoft.com/office/powerpoint/2010/main" val="404505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p:txBody>
          <a:bodyPr>
            <a:normAutofit/>
          </a:bodyPr>
          <a:lstStyle/>
          <a:p>
            <a:r>
              <a:rPr lang="fr-FR" dirty="0"/>
              <a:t>Veiller à la sécurité globale du groupe</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778794" y="1781341"/>
            <a:ext cx="6554788" cy="4064000"/>
          </a:xfrm>
        </p:spPr>
        <p:txBody>
          <a:bodyPr>
            <a:normAutofit/>
          </a:bodyPr>
          <a:lstStyle/>
          <a:p>
            <a:pPr algn="ctr"/>
            <a:r>
              <a:rPr lang="fr-FR" dirty="0"/>
              <a:t>Sur la route, il y a deux écoles :</a:t>
            </a:r>
          </a:p>
          <a:p>
            <a:r>
              <a:rPr lang="fr-FR" sz="3200" dirty="0"/>
              <a:t>À l'arrière</a:t>
            </a:r>
          </a:p>
          <a:p>
            <a:r>
              <a:rPr lang="fr-FR" dirty="0"/>
              <a:t>• détecter des manquements à la sécurité et y remédier tout de suite.</a:t>
            </a:r>
          </a:p>
          <a:p>
            <a:r>
              <a:rPr lang="fr-FR" dirty="0"/>
              <a:t>• s’assurer que personne n’est en difficulté (épuisement, ennui mécanique).</a:t>
            </a:r>
          </a:p>
          <a:p>
            <a:r>
              <a:rPr lang="fr-FR" dirty="0"/>
              <a:t>• éventuellement faire ralentir le groupe.</a:t>
            </a:r>
          </a:p>
          <a:p>
            <a:r>
              <a:rPr lang="fr-FR" dirty="0"/>
              <a:t>• prévenir quand un véhicule s’annonce par l’arrière (un rétroviseur est fort utile).</a:t>
            </a:r>
          </a:p>
        </p:txBody>
      </p:sp>
      <p:pic>
        <p:nvPicPr>
          <p:cNvPr id="5" name="Image 4">
            <a:extLst>
              <a:ext uri="{FF2B5EF4-FFF2-40B4-BE49-F238E27FC236}">
                <a16:creationId xmlns:a16="http://schemas.microsoft.com/office/drawing/2014/main" id="{F5B50948-1621-4636-B7AC-FF6CD638558B}"/>
              </a:ext>
            </a:extLst>
          </p:cNvPr>
          <p:cNvPicPr>
            <a:picLocks noChangeAspect="1"/>
          </p:cNvPicPr>
          <p:nvPr/>
        </p:nvPicPr>
        <p:blipFill>
          <a:blip r:embed="rId2"/>
          <a:stretch>
            <a:fillRect/>
          </a:stretch>
        </p:blipFill>
        <p:spPr>
          <a:xfrm>
            <a:off x="7333582" y="2638926"/>
            <a:ext cx="1761623" cy="2348830"/>
          </a:xfrm>
          <a:prstGeom prst="rect">
            <a:avLst/>
          </a:prstGeom>
        </p:spPr>
      </p:pic>
      <p:sp>
        <p:nvSpPr>
          <p:cNvPr id="4" name="Rectangle 3"/>
          <p:cNvSpPr/>
          <p:nvPr/>
        </p:nvSpPr>
        <p:spPr>
          <a:xfrm>
            <a:off x="3056979" y="5967602"/>
            <a:ext cx="2767104" cy="438582"/>
          </a:xfrm>
          <a:prstGeom prst="rect">
            <a:avLst/>
          </a:prstGeom>
        </p:spPr>
        <p:txBody>
          <a:bodyPr wrap="none">
            <a:spAutoFit/>
          </a:bodyPr>
          <a:lstStyle/>
          <a:p>
            <a:pPr lvl="0" algn="ctr">
              <a:lnSpc>
                <a:spcPct val="90000"/>
              </a:lnSpc>
              <a:spcBef>
                <a:spcPts val="1000"/>
              </a:spcBef>
              <a:buClr>
                <a:srgbClr val="B8292C"/>
              </a:buClr>
              <a:buSzPct val="150000"/>
            </a:pPr>
            <a:r>
              <a:rPr lang="fr-FR" sz="2500" dirty="0">
                <a:solidFill>
                  <a:srgbClr val="B6292C"/>
                </a:solidFill>
                <a:cs typeface="Futura Medium" panose="020B0602020204020303" pitchFamily="34" charset="-79"/>
              </a:rPr>
              <a:t>• Désigner un guide</a:t>
            </a:r>
          </a:p>
        </p:txBody>
      </p:sp>
    </p:spTree>
    <p:extLst>
      <p:ext uri="{BB962C8B-B14F-4D97-AF65-F5344CB8AC3E}">
        <p14:creationId xmlns:p14="http://schemas.microsoft.com/office/powerpoint/2010/main" val="80088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p:txBody>
          <a:bodyPr>
            <a:normAutofit/>
          </a:bodyPr>
          <a:lstStyle/>
          <a:p>
            <a:pPr algn="ctr"/>
            <a:r>
              <a:rPr lang="fr-FR" dirty="0"/>
              <a:t>Les points de vigilance</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625642" y="1906588"/>
            <a:ext cx="7210926" cy="4828320"/>
          </a:xfrm>
        </p:spPr>
        <p:txBody>
          <a:bodyPr>
            <a:normAutofit/>
          </a:bodyPr>
          <a:lstStyle/>
          <a:p>
            <a:pPr algn="ctr"/>
            <a:endParaRPr lang="fr-FR" dirty="0"/>
          </a:p>
          <a:p>
            <a:pPr algn="ctr"/>
            <a:endParaRPr lang="fr-FR" dirty="0"/>
          </a:p>
          <a:p>
            <a:pPr algn="ctr"/>
            <a:r>
              <a:rPr lang="fr-FR" dirty="0"/>
              <a:t>• Les arrêts techniques, crevaison ou pauses physiologiques se traduisent trop souvent par une occupation anormale de la chaussée. Le choix de la zone adaptée pour l’arrêt du groupe se doit d’être judicieux.</a:t>
            </a:r>
          </a:p>
          <a:p>
            <a:pPr algn="ctr"/>
            <a:r>
              <a:rPr lang="fr-FR" dirty="0"/>
              <a:t>• Les erreurs de parcours donnent souvent lieu à des manœuvres mal maîtrisées. De façon générale en groupe, tout changement de direction, tout arrêt doit être signalé au préalable (geste – parole).</a:t>
            </a:r>
          </a:p>
          <a:p>
            <a:pPr algn="ctr"/>
            <a:endParaRPr lang="fr-FR" dirty="0"/>
          </a:p>
        </p:txBody>
      </p:sp>
      <p:pic>
        <p:nvPicPr>
          <p:cNvPr id="5" name="Image 4">
            <a:extLst>
              <a:ext uri="{FF2B5EF4-FFF2-40B4-BE49-F238E27FC236}">
                <a16:creationId xmlns:a16="http://schemas.microsoft.com/office/drawing/2014/main" id="{2F8B7489-985A-41D4-B99D-53880DC594E2}"/>
              </a:ext>
            </a:extLst>
          </p:cNvPr>
          <p:cNvPicPr>
            <a:picLocks noChangeAspect="1"/>
          </p:cNvPicPr>
          <p:nvPr/>
        </p:nvPicPr>
        <p:blipFill>
          <a:blip r:embed="rId2"/>
          <a:stretch>
            <a:fillRect/>
          </a:stretch>
        </p:blipFill>
        <p:spPr>
          <a:xfrm>
            <a:off x="3605464" y="1439789"/>
            <a:ext cx="1933072" cy="1449804"/>
          </a:xfrm>
          <a:prstGeom prst="rect">
            <a:avLst/>
          </a:prstGeom>
        </p:spPr>
      </p:pic>
    </p:spTree>
    <p:extLst>
      <p:ext uri="{BB962C8B-B14F-4D97-AF65-F5344CB8AC3E}">
        <p14:creationId xmlns:p14="http://schemas.microsoft.com/office/powerpoint/2010/main" val="1791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a:xfrm>
            <a:off x="1257300" y="340672"/>
            <a:ext cx="7886700" cy="681477"/>
          </a:xfrm>
        </p:spPr>
        <p:txBody>
          <a:bodyPr>
            <a:normAutofit/>
          </a:bodyPr>
          <a:lstStyle/>
          <a:p>
            <a:pPr algn="ctr"/>
            <a:r>
              <a:rPr lang="fr-FR" dirty="0"/>
              <a:t>Les points de vigilance</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1003300" y="1215344"/>
            <a:ext cx="7886700" cy="4828320"/>
          </a:xfrm>
        </p:spPr>
        <p:txBody>
          <a:bodyPr>
            <a:normAutofit/>
          </a:bodyPr>
          <a:lstStyle/>
          <a:p>
            <a:pPr algn="ctr"/>
            <a:r>
              <a:rPr lang="fr-FR" dirty="0"/>
              <a:t>• Ne jamais rouler à plus de deux de front et se ranger sur une file simple </a:t>
            </a:r>
          </a:p>
          <a:p>
            <a:pPr algn="ctr"/>
            <a:endParaRPr lang="fr-FR" dirty="0"/>
          </a:p>
          <a:p>
            <a:pPr algn="ctr"/>
            <a:endParaRPr lang="fr-FR" dirty="0"/>
          </a:p>
          <a:p>
            <a:pPr algn="ctr"/>
            <a:endParaRPr lang="fr-FR" dirty="0"/>
          </a:p>
          <a:p>
            <a:pPr algn="ctr"/>
            <a:endParaRPr lang="fr-FR" dirty="0"/>
          </a:p>
          <a:p>
            <a:pPr algn="ctr"/>
            <a:r>
              <a:rPr lang="fr-FR" dirty="0"/>
              <a:t>Dès la chute du jour et dans tous les cas où les conditions de la circulation l'exigent, notamment lorsqu'un véhicule voulant les dépasser annonce son approche » (Art. R431-7 du CR) </a:t>
            </a:r>
          </a:p>
        </p:txBody>
      </p:sp>
      <p:pic>
        <p:nvPicPr>
          <p:cNvPr id="4" name="Image 3">
            <a:extLst>
              <a:ext uri="{FF2B5EF4-FFF2-40B4-BE49-F238E27FC236}">
                <a16:creationId xmlns:a16="http://schemas.microsoft.com/office/drawing/2014/main" id="{E7B1173D-8231-44BC-A346-114339F5F2E1}"/>
              </a:ext>
            </a:extLst>
          </p:cNvPr>
          <p:cNvPicPr>
            <a:picLocks noChangeAspect="1"/>
          </p:cNvPicPr>
          <p:nvPr/>
        </p:nvPicPr>
        <p:blipFill>
          <a:blip r:embed="rId2"/>
          <a:stretch>
            <a:fillRect/>
          </a:stretch>
        </p:blipFill>
        <p:spPr>
          <a:xfrm>
            <a:off x="916524" y="1942117"/>
            <a:ext cx="3129188" cy="1974021"/>
          </a:xfrm>
          <a:prstGeom prst="rect">
            <a:avLst/>
          </a:prstGeom>
        </p:spPr>
      </p:pic>
      <p:sp>
        <p:nvSpPr>
          <p:cNvPr id="5" name="ZoneTexte 4"/>
          <p:cNvSpPr txBox="1"/>
          <p:nvPr/>
        </p:nvSpPr>
        <p:spPr>
          <a:xfrm>
            <a:off x="4364736" y="2267407"/>
            <a:ext cx="4206240" cy="1323439"/>
          </a:xfrm>
          <a:prstGeom prst="rect">
            <a:avLst/>
          </a:prstGeom>
          <a:noFill/>
        </p:spPr>
        <p:txBody>
          <a:bodyPr wrap="square" rtlCol="0">
            <a:spAutoFit/>
          </a:bodyPr>
          <a:lstStyle/>
          <a:p>
            <a:r>
              <a:rPr lang="fr-FR" sz="2000" dirty="0"/>
              <a:t>Possibilité de rester à deux de front en</a:t>
            </a:r>
          </a:p>
          <a:p>
            <a:r>
              <a:rPr lang="fr-FR" sz="2000" dirty="0"/>
              <a:t>-Zone piétonne</a:t>
            </a:r>
          </a:p>
          <a:p>
            <a:r>
              <a:rPr lang="fr-FR" sz="2000" dirty="0"/>
              <a:t>-Zone de rencontre</a:t>
            </a:r>
          </a:p>
          <a:p>
            <a:r>
              <a:rPr lang="fr-FR" sz="2000" dirty="0"/>
              <a:t>-Voie Verte </a:t>
            </a:r>
          </a:p>
        </p:txBody>
      </p:sp>
    </p:spTree>
    <p:extLst>
      <p:ext uri="{BB962C8B-B14F-4D97-AF65-F5344CB8AC3E}">
        <p14:creationId xmlns:p14="http://schemas.microsoft.com/office/powerpoint/2010/main" val="419164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p:txBody>
          <a:bodyPr>
            <a:normAutofit/>
          </a:bodyPr>
          <a:lstStyle/>
          <a:p>
            <a:pPr algn="ctr"/>
            <a:r>
              <a:rPr lang="fr-FR" dirty="0"/>
              <a:t>Les points de vigilance</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192505" y="1660404"/>
            <a:ext cx="8951495" cy="4828320"/>
          </a:xfrm>
        </p:spPr>
        <p:txBody>
          <a:bodyPr>
            <a:normAutofit/>
          </a:bodyPr>
          <a:lstStyle/>
          <a:p>
            <a:pPr algn="ctr"/>
            <a:r>
              <a:rPr lang="fr-FR" dirty="0"/>
              <a:t>•  Garder une distance suffisante avec le vélo qui vous précède pour permettre un arrêt d’urgence en toute sécurité (Art. R412-12 du CR). </a:t>
            </a:r>
          </a:p>
          <a:p>
            <a:pPr algn="ctr"/>
            <a:endParaRPr lang="fr-FR" dirty="0"/>
          </a:p>
        </p:txBody>
      </p:sp>
      <p:pic>
        <p:nvPicPr>
          <p:cNvPr id="4" name="Image 3">
            <a:extLst>
              <a:ext uri="{FF2B5EF4-FFF2-40B4-BE49-F238E27FC236}">
                <a16:creationId xmlns:a16="http://schemas.microsoft.com/office/drawing/2014/main" id="{841E01BB-D86B-4D99-AC80-FDA13327F893}"/>
              </a:ext>
            </a:extLst>
          </p:cNvPr>
          <p:cNvPicPr>
            <a:picLocks noChangeAspect="1"/>
          </p:cNvPicPr>
          <p:nvPr/>
        </p:nvPicPr>
        <p:blipFill>
          <a:blip r:embed="rId2"/>
          <a:stretch>
            <a:fillRect/>
          </a:stretch>
        </p:blipFill>
        <p:spPr>
          <a:xfrm>
            <a:off x="1631023" y="3061765"/>
            <a:ext cx="5737576" cy="3632200"/>
          </a:xfrm>
          <a:prstGeom prst="rect">
            <a:avLst/>
          </a:prstGeom>
        </p:spPr>
      </p:pic>
    </p:spTree>
    <p:extLst>
      <p:ext uri="{BB962C8B-B14F-4D97-AF65-F5344CB8AC3E}">
        <p14:creationId xmlns:p14="http://schemas.microsoft.com/office/powerpoint/2010/main" val="4127806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p:txBody>
          <a:bodyPr>
            <a:normAutofit/>
          </a:bodyPr>
          <a:lstStyle/>
          <a:p>
            <a:pPr algn="ctr"/>
            <a:r>
              <a:rPr lang="fr-FR" dirty="0"/>
              <a:t>Les points de vigilance</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192505" y="1439789"/>
            <a:ext cx="8951495" cy="4828320"/>
          </a:xfrm>
        </p:spPr>
        <p:txBody>
          <a:bodyPr>
            <a:normAutofit/>
          </a:bodyPr>
          <a:lstStyle/>
          <a:p>
            <a:pPr algn="ctr"/>
            <a:endParaRPr lang="fr-FR" dirty="0"/>
          </a:p>
          <a:p>
            <a:pPr algn="ctr"/>
            <a:r>
              <a:rPr lang="fr-FR" dirty="0"/>
              <a:t>• Cette distance sera adaptée en fonction des difficultés et des conditions de circulation (chaussée glissante, chaussée déformée, densité du trafic, etc.)</a:t>
            </a:r>
          </a:p>
          <a:p>
            <a:pPr algn="ctr"/>
            <a:r>
              <a:rPr lang="fr-FR" dirty="0"/>
              <a:t>• Attention aux angles morts (camions, véhicules gros gabarit), une règle essentielle : rechercher un contact visuel car si vous voyez le chauffeur, il peut vous voir aussi </a:t>
            </a:r>
          </a:p>
        </p:txBody>
      </p:sp>
      <p:pic>
        <p:nvPicPr>
          <p:cNvPr id="4" name="Image 3">
            <a:extLst>
              <a:ext uri="{FF2B5EF4-FFF2-40B4-BE49-F238E27FC236}">
                <a16:creationId xmlns:a16="http://schemas.microsoft.com/office/drawing/2014/main" id="{52349471-7A89-432D-BDA9-FF8B7B6E390E}"/>
              </a:ext>
            </a:extLst>
          </p:cNvPr>
          <p:cNvPicPr>
            <a:picLocks noChangeAspect="1"/>
          </p:cNvPicPr>
          <p:nvPr/>
        </p:nvPicPr>
        <p:blipFill>
          <a:blip r:embed="rId2"/>
          <a:stretch>
            <a:fillRect/>
          </a:stretch>
        </p:blipFill>
        <p:spPr>
          <a:xfrm>
            <a:off x="1029217" y="4447402"/>
            <a:ext cx="2475008" cy="2261937"/>
          </a:xfrm>
          <a:prstGeom prst="rect">
            <a:avLst/>
          </a:prstGeom>
        </p:spPr>
      </p:pic>
      <p:pic>
        <p:nvPicPr>
          <p:cNvPr id="5" name="Image 4">
            <a:extLst>
              <a:ext uri="{FF2B5EF4-FFF2-40B4-BE49-F238E27FC236}">
                <a16:creationId xmlns:a16="http://schemas.microsoft.com/office/drawing/2014/main" id="{38CF7EF3-FBAE-43BE-9615-C2DA0AE5F14A}"/>
              </a:ext>
            </a:extLst>
          </p:cNvPr>
          <p:cNvPicPr>
            <a:picLocks noChangeAspect="1"/>
          </p:cNvPicPr>
          <p:nvPr/>
        </p:nvPicPr>
        <p:blipFill>
          <a:blip r:embed="rId3"/>
          <a:stretch>
            <a:fillRect/>
          </a:stretch>
        </p:blipFill>
        <p:spPr>
          <a:xfrm>
            <a:off x="3700430" y="4599803"/>
            <a:ext cx="3903216" cy="2041322"/>
          </a:xfrm>
          <a:prstGeom prst="rect">
            <a:avLst/>
          </a:prstGeom>
        </p:spPr>
      </p:pic>
    </p:spTree>
    <p:extLst>
      <p:ext uri="{BB962C8B-B14F-4D97-AF65-F5344CB8AC3E}">
        <p14:creationId xmlns:p14="http://schemas.microsoft.com/office/powerpoint/2010/main" val="364897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a:xfrm>
            <a:off x="1116106" y="417573"/>
            <a:ext cx="7886700" cy="681477"/>
          </a:xfrm>
        </p:spPr>
        <p:txBody>
          <a:bodyPr>
            <a:normAutofit fontScale="90000"/>
          </a:bodyPr>
          <a:lstStyle/>
          <a:p>
            <a:pPr algn="ctr"/>
            <a:r>
              <a:rPr lang="fr-FR" dirty="0"/>
              <a:t>QUELQUES REMARQUES IMPORTANTES</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880208" y="949956"/>
            <a:ext cx="7886700" cy="4828320"/>
          </a:xfrm>
        </p:spPr>
        <p:txBody>
          <a:bodyPr>
            <a:normAutofit/>
          </a:bodyPr>
          <a:lstStyle/>
          <a:p>
            <a:pPr algn="ctr"/>
            <a:endParaRPr lang="fr-FR" dirty="0"/>
          </a:p>
          <a:p>
            <a:pPr algn="ctr"/>
            <a:endParaRPr lang="fr-FR" dirty="0"/>
          </a:p>
          <a:p>
            <a:pPr algn="ctr"/>
            <a:endParaRPr lang="fr-FR" dirty="0"/>
          </a:p>
          <a:p>
            <a:pPr algn="ctr"/>
            <a:r>
              <a:rPr lang="fr-FR" dirty="0"/>
              <a:t>• un </a:t>
            </a:r>
            <a:r>
              <a:rPr lang="fr-FR" dirty="0" err="1"/>
              <a:t>téléphonle</a:t>
            </a:r>
            <a:r>
              <a:rPr lang="fr-FR" dirty="0"/>
              <a:t> portable peut se révéler fort utile : 112, 18 pompiers, 15 SAMU .</a:t>
            </a:r>
          </a:p>
          <a:p>
            <a:pPr algn="ctr"/>
            <a:r>
              <a:rPr lang="fr-FR" sz="1800" dirty="0"/>
              <a:t>• </a:t>
            </a:r>
            <a:r>
              <a:rPr lang="fr-FR" sz="2400" dirty="0"/>
              <a:t>la responsabilité personnelle du participant demeure pleine et entière au regard de ces dispositions, prescriptions, consignes et injonctions.</a:t>
            </a:r>
          </a:p>
          <a:p>
            <a:pPr algn="ctr"/>
            <a:r>
              <a:rPr lang="fr-FR" sz="2400" dirty="0"/>
              <a:t>• respecter la nature : pas d’arrêt « vessie » n'importe où, pas de papier par terre.</a:t>
            </a:r>
          </a:p>
        </p:txBody>
      </p:sp>
      <p:pic>
        <p:nvPicPr>
          <p:cNvPr id="4" name="Image 3">
            <a:extLst>
              <a:ext uri="{FF2B5EF4-FFF2-40B4-BE49-F238E27FC236}">
                <a16:creationId xmlns:a16="http://schemas.microsoft.com/office/drawing/2014/main" id="{4EC4319D-C6BB-40F8-9EB4-62E6E06802F3}"/>
              </a:ext>
            </a:extLst>
          </p:cNvPr>
          <p:cNvPicPr>
            <a:picLocks noChangeAspect="1"/>
          </p:cNvPicPr>
          <p:nvPr/>
        </p:nvPicPr>
        <p:blipFill>
          <a:blip r:embed="rId2"/>
          <a:stretch>
            <a:fillRect/>
          </a:stretch>
        </p:blipFill>
        <p:spPr>
          <a:xfrm>
            <a:off x="1116106" y="970547"/>
            <a:ext cx="2065490" cy="1775297"/>
          </a:xfrm>
          <a:prstGeom prst="rect">
            <a:avLst/>
          </a:prstGeom>
        </p:spPr>
      </p:pic>
      <p:pic>
        <p:nvPicPr>
          <p:cNvPr id="6" name="Image 5">
            <a:extLst>
              <a:ext uri="{FF2B5EF4-FFF2-40B4-BE49-F238E27FC236}">
                <a16:creationId xmlns:a16="http://schemas.microsoft.com/office/drawing/2014/main" id="{3B99BB91-A0AF-44B9-8E83-F5F859264B44}"/>
              </a:ext>
            </a:extLst>
          </p:cNvPr>
          <p:cNvPicPr>
            <a:picLocks noChangeAspect="1"/>
          </p:cNvPicPr>
          <p:nvPr/>
        </p:nvPicPr>
        <p:blipFill>
          <a:blip r:embed="rId3"/>
          <a:stretch>
            <a:fillRect/>
          </a:stretch>
        </p:blipFill>
        <p:spPr>
          <a:xfrm>
            <a:off x="3447335" y="5336883"/>
            <a:ext cx="2249330" cy="1496827"/>
          </a:xfrm>
          <a:prstGeom prst="rect">
            <a:avLst/>
          </a:prstGeom>
        </p:spPr>
      </p:pic>
    </p:spTree>
    <p:extLst>
      <p:ext uri="{BB962C8B-B14F-4D97-AF65-F5344CB8AC3E}">
        <p14:creationId xmlns:p14="http://schemas.microsoft.com/office/powerpoint/2010/main" val="216241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F40FE9-33B9-AD40-846E-A4560EF7118F}"/>
              </a:ext>
            </a:extLst>
          </p:cNvPr>
          <p:cNvSpPr>
            <a:spLocks noGrp="1"/>
          </p:cNvSpPr>
          <p:nvPr>
            <p:ph type="title"/>
          </p:nvPr>
        </p:nvSpPr>
        <p:spPr>
          <a:xfrm>
            <a:off x="1116106" y="417573"/>
            <a:ext cx="7886700" cy="681477"/>
          </a:xfrm>
        </p:spPr>
        <p:txBody>
          <a:bodyPr>
            <a:normAutofit fontScale="90000"/>
          </a:bodyPr>
          <a:lstStyle/>
          <a:p>
            <a:pPr algn="ctr"/>
            <a:r>
              <a:rPr lang="fr-FR" dirty="0"/>
              <a:t>QUELQUES REMARQUES IMPORTANTES</a:t>
            </a:r>
          </a:p>
        </p:txBody>
      </p:sp>
      <p:sp>
        <p:nvSpPr>
          <p:cNvPr id="3" name="Espace réservé du texte 2">
            <a:extLst>
              <a:ext uri="{FF2B5EF4-FFF2-40B4-BE49-F238E27FC236}">
                <a16:creationId xmlns:a16="http://schemas.microsoft.com/office/drawing/2014/main" id="{3332804F-6C35-8D42-A0F3-2486A4832B25}"/>
              </a:ext>
            </a:extLst>
          </p:cNvPr>
          <p:cNvSpPr>
            <a:spLocks noGrp="1"/>
          </p:cNvSpPr>
          <p:nvPr>
            <p:ph type="body" sz="quarter" idx="10"/>
          </p:nvPr>
        </p:nvSpPr>
        <p:spPr>
          <a:xfrm>
            <a:off x="463113" y="1601284"/>
            <a:ext cx="6587392" cy="5309232"/>
          </a:xfrm>
        </p:spPr>
        <p:txBody>
          <a:bodyPr>
            <a:normAutofit/>
          </a:bodyPr>
          <a:lstStyle/>
          <a:p>
            <a:pPr algn="ctr"/>
            <a:r>
              <a:rPr lang="fr-FR" sz="2000" dirty="0"/>
              <a:t>• </a:t>
            </a:r>
            <a:r>
              <a:rPr lang="fr-FR" sz="2800" dirty="0"/>
              <a:t>Rappel du Code de la route </a:t>
            </a:r>
            <a:r>
              <a:rPr lang="fr-FR" sz="2000" dirty="0"/>
              <a:t>: </a:t>
            </a:r>
          </a:p>
          <a:p>
            <a:pPr algn="ctr"/>
            <a:r>
              <a:rPr lang="fr-FR" sz="2000" dirty="0"/>
              <a:t>« Le port d’un gilet rétroréfléchissant certifié est obligatoire pour tout cycliste (et son passager) circulant hors agglomération, la nuit, ou lorsque la visibilité est insuffisante ».</a:t>
            </a:r>
          </a:p>
          <a:p>
            <a:pPr algn="ctr"/>
            <a:r>
              <a:rPr lang="fr-FR" sz="2000" dirty="0"/>
              <a:t>Il est aussi obligatoire en cas d’incident sur la chaussée (crevaison sur une route sans accoté, accident)</a:t>
            </a:r>
          </a:p>
          <a:p>
            <a:pPr algn="ctr"/>
            <a:r>
              <a:rPr lang="fr-FR" sz="2000" dirty="0"/>
              <a:t>• voir et être vu (éclairage vélo et vêtements de couleur claire de préférence).</a:t>
            </a:r>
          </a:p>
          <a:p>
            <a:pPr algn="ctr"/>
            <a:r>
              <a:rPr lang="fr-FR" sz="2000" dirty="0"/>
              <a:t>• le « responsable » de sortie peut conseiller un cyclo vers un groupe plus rapide ou plus lent s’il perçoit que ce dernier n’est pas dans le tempo.</a:t>
            </a:r>
          </a:p>
        </p:txBody>
      </p:sp>
      <p:pic>
        <p:nvPicPr>
          <p:cNvPr id="5" name="Image 4">
            <a:extLst>
              <a:ext uri="{FF2B5EF4-FFF2-40B4-BE49-F238E27FC236}">
                <a16:creationId xmlns:a16="http://schemas.microsoft.com/office/drawing/2014/main" id="{18D7A514-B309-40A8-B807-988695F84538}"/>
              </a:ext>
            </a:extLst>
          </p:cNvPr>
          <p:cNvPicPr>
            <a:picLocks noChangeAspect="1"/>
          </p:cNvPicPr>
          <p:nvPr/>
        </p:nvPicPr>
        <p:blipFill>
          <a:blip r:embed="rId2"/>
          <a:stretch>
            <a:fillRect/>
          </a:stretch>
        </p:blipFill>
        <p:spPr>
          <a:xfrm>
            <a:off x="7050505" y="1423493"/>
            <a:ext cx="1889704" cy="4022968"/>
          </a:xfrm>
          <a:prstGeom prst="rect">
            <a:avLst/>
          </a:prstGeom>
        </p:spPr>
      </p:pic>
    </p:spTree>
    <p:extLst>
      <p:ext uri="{BB962C8B-B14F-4D97-AF65-F5344CB8AC3E}">
        <p14:creationId xmlns:p14="http://schemas.microsoft.com/office/powerpoint/2010/main" val="22092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ésultat de recherche d'images pour &quot;photo trousse de secours&quot;">
            <a:extLst>
              <a:ext uri="{FF2B5EF4-FFF2-40B4-BE49-F238E27FC236}">
                <a16:creationId xmlns:a16="http://schemas.microsoft.com/office/drawing/2014/main" id="{7A3D23AF-3AF8-4E65-B480-923BD50D1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654"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382B8CE-9A59-4627-B13E-06C813CF2B42}"/>
              </a:ext>
            </a:extLst>
          </p:cNvPr>
          <p:cNvSpPr/>
          <p:nvPr/>
        </p:nvSpPr>
        <p:spPr>
          <a:xfrm>
            <a:off x="2882779" y="848278"/>
            <a:ext cx="4572000" cy="1695849"/>
          </a:xfrm>
          <a:prstGeom prst="rect">
            <a:avLst/>
          </a:prstGeom>
        </p:spPr>
        <p:txBody>
          <a:bodyPr>
            <a:spAutoFit/>
          </a:bodyPr>
          <a:lstStyle/>
          <a:p>
            <a:pPr lvl="0" algn="ctr">
              <a:lnSpc>
                <a:spcPct val="90000"/>
              </a:lnSpc>
              <a:spcBef>
                <a:spcPts val="1000"/>
              </a:spcBef>
              <a:buClr>
                <a:srgbClr val="B8292C"/>
              </a:buClr>
              <a:buSzPct val="150000"/>
            </a:pPr>
            <a:r>
              <a:rPr lang="fr-FR" sz="2000" dirty="0">
                <a:solidFill>
                  <a:srgbClr val="B6292C"/>
                </a:solidFill>
                <a:cs typeface="Futura Medium" panose="020B0602020204020303" pitchFamily="34" charset="-79"/>
              </a:rPr>
              <a:t>• </a:t>
            </a:r>
            <a:r>
              <a:rPr lang="fr-FR" sz="2800" dirty="0">
                <a:solidFill>
                  <a:srgbClr val="B6292C"/>
                </a:solidFill>
                <a:cs typeface="Futura Medium" panose="020B0602020204020303" pitchFamily="34" charset="-79"/>
              </a:rPr>
              <a:t>Important également</a:t>
            </a:r>
            <a:r>
              <a:rPr lang="fr-FR" sz="2000" dirty="0">
                <a:solidFill>
                  <a:srgbClr val="B6292C"/>
                </a:solidFill>
                <a:cs typeface="Futura Medium" panose="020B0602020204020303" pitchFamily="34" charset="-79"/>
              </a:rPr>
              <a:t>: </a:t>
            </a:r>
          </a:p>
          <a:p>
            <a:pPr lvl="0" algn="ctr">
              <a:lnSpc>
                <a:spcPct val="90000"/>
              </a:lnSpc>
              <a:spcBef>
                <a:spcPts val="1000"/>
              </a:spcBef>
              <a:buClr>
                <a:srgbClr val="B8292C"/>
              </a:buClr>
              <a:buSzPct val="150000"/>
            </a:pPr>
            <a:endParaRPr lang="fr-FR" sz="2000" dirty="0">
              <a:solidFill>
                <a:srgbClr val="B6292C"/>
              </a:solidFill>
              <a:cs typeface="Futura Medium" panose="020B0602020204020303" pitchFamily="34" charset="-79"/>
            </a:endParaRPr>
          </a:p>
          <a:p>
            <a:pPr lvl="0" algn="ctr">
              <a:lnSpc>
                <a:spcPct val="90000"/>
              </a:lnSpc>
              <a:spcBef>
                <a:spcPts val="1000"/>
              </a:spcBef>
              <a:buClr>
                <a:srgbClr val="B8292C"/>
              </a:buClr>
              <a:buSzPct val="150000"/>
            </a:pPr>
            <a:endParaRPr lang="fr-FR" sz="2000" dirty="0">
              <a:solidFill>
                <a:srgbClr val="B6292C"/>
              </a:solidFill>
              <a:cs typeface="Futura Medium" panose="020B0602020204020303" pitchFamily="34" charset="-79"/>
            </a:endParaRPr>
          </a:p>
          <a:p>
            <a:pPr lvl="0" algn="ctr">
              <a:lnSpc>
                <a:spcPct val="90000"/>
              </a:lnSpc>
              <a:spcBef>
                <a:spcPts val="1000"/>
              </a:spcBef>
              <a:buClr>
                <a:srgbClr val="B8292C"/>
              </a:buClr>
              <a:buSzPct val="150000"/>
            </a:pPr>
            <a:endParaRPr lang="fr-FR" sz="2000" dirty="0">
              <a:solidFill>
                <a:srgbClr val="B6292C"/>
              </a:solidFill>
              <a:cs typeface="Futura Medium" panose="020B0602020204020303" pitchFamily="34" charset="-79"/>
            </a:endParaRPr>
          </a:p>
        </p:txBody>
      </p:sp>
      <p:pic>
        <p:nvPicPr>
          <p:cNvPr id="1028" name="Picture 4" descr="Résultat de recherche d'images pour &quot;photo trousse de depannage velo&quot;">
            <a:extLst>
              <a:ext uri="{FF2B5EF4-FFF2-40B4-BE49-F238E27FC236}">
                <a16:creationId xmlns:a16="http://schemas.microsoft.com/office/drawing/2014/main" id="{555B58E8-182C-4D5F-AF59-B7F9DAC5F7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854" y="1550670"/>
            <a:ext cx="2324100" cy="197167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64132862-80C5-48E9-93ED-9B52448E9BC3}"/>
              </a:ext>
            </a:extLst>
          </p:cNvPr>
          <p:cNvSpPr txBox="1"/>
          <p:nvPr/>
        </p:nvSpPr>
        <p:spPr>
          <a:xfrm>
            <a:off x="739654" y="4500563"/>
            <a:ext cx="2407992" cy="369332"/>
          </a:xfrm>
          <a:prstGeom prst="rect">
            <a:avLst/>
          </a:prstGeom>
          <a:noFill/>
        </p:spPr>
        <p:txBody>
          <a:bodyPr wrap="square" rtlCol="0">
            <a:spAutoFit/>
          </a:bodyPr>
          <a:lstStyle/>
          <a:p>
            <a:pPr lvl="0" algn="ctr">
              <a:lnSpc>
                <a:spcPct val="90000"/>
              </a:lnSpc>
              <a:spcBef>
                <a:spcPts val="1000"/>
              </a:spcBef>
              <a:buClr>
                <a:srgbClr val="B8292C"/>
              </a:buClr>
              <a:buSzPct val="150000"/>
            </a:pPr>
            <a:r>
              <a:rPr lang="fr-FR" sz="2000" dirty="0">
                <a:solidFill>
                  <a:srgbClr val="B6292C"/>
                </a:solidFill>
                <a:cs typeface="Futura Medium" panose="020B0602020204020303" pitchFamily="34" charset="-79"/>
              </a:rPr>
              <a:t>La trousse de secours</a:t>
            </a:r>
          </a:p>
        </p:txBody>
      </p:sp>
      <p:sp>
        <p:nvSpPr>
          <p:cNvPr id="6" name="ZoneTexte 5">
            <a:extLst>
              <a:ext uri="{FF2B5EF4-FFF2-40B4-BE49-F238E27FC236}">
                <a16:creationId xmlns:a16="http://schemas.microsoft.com/office/drawing/2014/main" id="{85CCBB5C-B60D-4A7F-80ED-DF45D652770D}"/>
              </a:ext>
            </a:extLst>
          </p:cNvPr>
          <p:cNvSpPr txBox="1"/>
          <p:nvPr/>
        </p:nvSpPr>
        <p:spPr>
          <a:xfrm>
            <a:off x="3710354" y="3710354"/>
            <a:ext cx="3024554" cy="369332"/>
          </a:xfrm>
          <a:prstGeom prst="rect">
            <a:avLst/>
          </a:prstGeom>
          <a:noFill/>
        </p:spPr>
        <p:txBody>
          <a:bodyPr wrap="square" rtlCol="0">
            <a:spAutoFit/>
          </a:bodyPr>
          <a:lstStyle/>
          <a:p>
            <a:pPr lvl="0" algn="ctr">
              <a:lnSpc>
                <a:spcPct val="90000"/>
              </a:lnSpc>
              <a:spcBef>
                <a:spcPts val="1000"/>
              </a:spcBef>
              <a:buClr>
                <a:srgbClr val="B8292C"/>
              </a:buClr>
              <a:buSzPct val="150000"/>
            </a:pPr>
            <a:r>
              <a:rPr lang="fr-FR" sz="2000">
                <a:solidFill>
                  <a:srgbClr val="B6292C"/>
                </a:solidFill>
                <a:cs typeface="Futura Medium" panose="020B0602020204020303" pitchFamily="34" charset="-79"/>
              </a:rPr>
              <a:t>La trousse de dépannage</a:t>
            </a:r>
            <a:endParaRPr lang="fr-FR" sz="2000" dirty="0">
              <a:solidFill>
                <a:srgbClr val="B6292C"/>
              </a:solidFill>
              <a:cs typeface="Futura Medium" panose="020B0602020204020303" pitchFamily="34" charset="-79"/>
            </a:endParaRPr>
          </a:p>
        </p:txBody>
      </p:sp>
      <p:pic>
        <p:nvPicPr>
          <p:cNvPr id="8" name="Image 7">
            <a:extLst>
              <a:ext uri="{FF2B5EF4-FFF2-40B4-BE49-F238E27FC236}">
                <a16:creationId xmlns:a16="http://schemas.microsoft.com/office/drawing/2014/main" id="{5C4883FC-B06A-4DF0-B5F2-528951536448}"/>
              </a:ext>
            </a:extLst>
          </p:cNvPr>
          <p:cNvPicPr>
            <a:picLocks noChangeAspect="1"/>
          </p:cNvPicPr>
          <p:nvPr/>
        </p:nvPicPr>
        <p:blipFill>
          <a:blip r:embed="rId4"/>
          <a:stretch>
            <a:fillRect/>
          </a:stretch>
        </p:blipFill>
        <p:spPr>
          <a:xfrm>
            <a:off x="4572000" y="4519246"/>
            <a:ext cx="2143125" cy="2143125"/>
          </a:xfrm>
          <a:prstGeom prst="rect">
            <a:avLst/>
          </a:prstGeom>
        </p:spPr>
      </p:pic>
      <p:sp>
        <p:nvSpPr>
          <p:cNvPr id="9" name="ZoneTexte 8">
            <a:extLst>
              <a:ext uri="{FF2B5EF4-FFF2-40B4-BE49-F238E27FC236}">
                <a16:creationId xmlns:a16="http://schemas.microsoft.com/office/drawing/2014/main" id="{7E2DDDD9-4C1D-4EAB-94A6-91798F70E955}"/>
              </a:ext>
            </a:extLst>
          </p:cNvPr>
          <p:cNvSpPr txBox="1"/>
          <p:nvPr/>
        </p:nvSpPr>
        <p:spPr>
          <a:xfrm>
            <a:off x="3863854" y="4731463"/>
            <a:ext cx="3288323" cy="369332"/>
          </a:xfrm>
          <a:prstGeom prst="rect">
            <a:avLst/>
          </a:prstGeom>
          <a:noFill/>
        </p:spPr>
        <p:txBody>
          <a:bodyPr wrap="square" rtlCol="0">
            <a:spAutoFit/>
          </a:bodyPr>
          <a:lstStyle/>
          <a:p>
            <a:pPr lvl="0" algn="ctr">
              <a:lnSpc>
                <a:spcPct val="90000"/>
              </a:lnSpc>
              <a:spcBef>
                <a:spcPts val="1000"/>
              </a:spcBef>
              <a:buClr>
                <a:srgbClr val="B8292C"/>
              </a:buClr>
              <a:buSzPct val="150000"/>
            </a:pPr>
            <a:r>
              <a:rPr lang="fr-FR" sz="2000" dirty="0">
                <a:solidFill>
                  <a:srgbClr val="B6292C"/>
                </a:solidFill>
                <a:cs typeface="Futura Medium" panose="020B0602020204020303" pitchFamily="34" charset="-79"/>
              </a:rPr>
              <a:t>La couverture de survie </a:t>
            </a:r>
          </a:p>
        </p:txBody>
      </p:sp>
    </p:spTree>
    <p:extLst>
      <p:ext uri="{BB962C8B-B14F-4D97-AF65-F5344CB8AC3E}">
        <p14:creationId xmlns:p14="http://schemas.microsoft.com/office/powerpoint/2010/main" val="375978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matosphere - Tomatosphère | Poser des questions">
            <a:extLst>
              <a:ext uri="{FF2B5EF4-FFF2-40B4-BE49-F238E27FC236}">
                <a16:creationId xmlns:a16="http://schemas.microsoft.com/office/drawing/2014/main" id="{84D64A6E-6517-478F-83C0-B9153910A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2010934"/>
            <a:ext cx="5715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Titre 1">
            <a:extLst>
              <a:ext uri="{FF2B5EF4-FFF2-40B4-BE49-F238E27FC236}">
                <a16:creationId xmlns:a16="http://schemas.microsoft.com/office/drawing/2014/main" id="{7B1D3923-A2A6-4D41-951B-5209BF4AD8AE}"/>
              </a:ext>
            </a:extLst>
          </p:cNvPr>
          <p:cNvSpPr txBox="1">
            <a:spLocks/>
          </p:cNvSpPr>
          <p:nvPr/>
        </p:nvSpPr>
        <p:spPr>
          <a:xfrm>
            <a:off x="2804531" y="985328"/>
            <a:ext cx="4032874" cy="925247"/>
          </a:xfrm>
          <a:prstGeom prst="rect">
            <a:avLst/>
          </a:prstGeom>
        </p:spPr>
        <p:txBody>
          <a:bodyPr/>
          <a:lstStyle>
            <a:lvl1pPr algn="l" defTabSz="914400" rtl="0" eaLnBrk="1" latinLnBrk="0" hangingPunct="1">
              <a:lnSpc>
                <a:spcPct val="90000"/>
              </a:lnSpc>
              <a:spcBef>
                <a:spcPct val="0"/>
              </a:spcBef>
              <a:buNone/>
              <a:defRPr sz="3500" kern="1200">
                <a:solidFill>
                  <a:srgbClr val="7C9BC0"/>
                </a:solidFill>
                <a:latin typeface="Futura Medium" panose="020B0602020204020303" pitchFamily="34" charset="-79"/>
                <a:ea typeface="+mj-ea"/>
                <a:cs typeface="Futura Medium" panose="020B0602020204020303" pitchFamily="34" charset="-79"/>
              </a:defRPr>
            </a:lvl1pPr>
          </a:lstStyle>
          <a:p>
            <a:r>
              <a:rPr lang="fr-FR" dirty="0"/>
              <a:t>Des questions ?</a:t>
            </a:r>
          </a:p>
        </p:txBody>
      </p:sp>
    </p:spTree>
    <p:extLst>
      <p:ext uri="{BB962C8B-B14F-4D97-AF65-F5344CB8AC3E}">
        <p14:creationId xmlns:p14="http://schemas.microsoft.com/office/powerpoint/2010/main" val="13777183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2D1EDC3-F1A4-8B68-EBC9-B8773A2C47BE}"/>
              </a:ext>
            </a:extLst>
          </p:cNvPr>
          <p:cNvPicPr>
            <a:picLocks noChangeAspect="1"/>
          </p:cNvPicPr>
          <p:nvPr/>
        </p:nvPicPr>
        <p:blipFill>
          <a:blip r:embed="rId2"/>
          <a:stretch>
            <a:fillRect/>
          </a:stretch>
        </p:blipFill>
        <p:spPr>
          <a:xfrm>
            <a:off x="1275894" y="758756"/>
            <a:ext cx="7533953" cy="4747099"/>
          </a:xfrm>
          <a:prstGeom prst="rect">
            <a:avLst/>
          </a:prstGeom>
        </p:spPr>
      </p:pic>
    </p:spTree>
    <p:extLst>
      <p:ext uri="{BB962C8B-B14F-4D97-AF65-F5344CB8AC3E}">
        <p14:creationId xmlns:p14="http://schemas.microsoft.com/office/powerpoint/2010/main" val="1083200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F861EA-D95A-4ED1-B0C9-8E8627FDF86D}"/>
              </a:ext>
            </a:extLst>
          </p:cNvPr>
          <p:cNvSpPr/>
          <p:nvPr/>
        </p:nvSpPr>
        <p:spPr>
          <a:xfrm>
            <a:off x="1125415" y="1059121"/>
            <a:ext cx="7737231" cy="3908762"/>
          </a:xfrm>
          <a:prstGeom prst="rect">
            <a:avLst/>
          </a:prstGeom>
        </p:spPr>
        <p:txBody>
          <a:bodyPr wrap="squar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a:p>
            <a:pPr marL="342900" lvl="0" indent="-342900" defTabSz="457200" fontAlgn="base">
              <a:lnSpc>
                <a:spcPct val="90000"/>
              </a:lnSpc>
              <a:spcBef>
                <a:spcPct val="20000"/>
              </a:spcBef>
              <a:spcAft>
                <a:spcPct val="0"/>
              </a:spcAft>
              <a:buClr>
                <a:srgbClr val="4BACC6"/>
              </a:buClr>
              <a:buFont typeface="Wingdings" charset="2"/>
              <a:buChar char="u"/>
            </a:pPr>
            <a:endParaRPr lang="fr-FR" sz="2000" dirty="0">
              <a:solidFill>
                <a:srgbClr val="4BACC6"/>
              </a:solidFill>
              <a:latin typeface="Verdana"/>
              <a:ea typeface="ＭＳ Ｐゴシック" charset="0"/>
              <a:cs typeface="Verdana"/>
            </a:endParaRPr>
          </a:p>
          <a:p>
            <a:pPr lvl="0" defTabSz="457200" fontAlgn="base">
              <a:lnSpc>
                <a:spcPct val="90000"/>
              </a:lnSpc>
              <a:spcBef>
                <a:spcPct val="20000"/>
              </a:spcBef>
              <a:spcAft>
                <a:spcPct val="0"/>
              </a:spcAft>
              <a:buClr>
                <a:srgbClr val="4BACC6"/>
              </a:buClr>
            </a:pPr>
            <a:r>
              <a:rPr lang="fr-FR" sz="2000" dirty="0">
                <a:solidFill>
                  <a:prstClr val="white">
                    <a:lumMod val="50000"/>
                  </a:prstClr>
                </a:solidFill>
                <a:latin typeface="Verdana"/>
                <a:ea typeface="ＭＳ Ｐゴシック" charset="0"/>
                <a:cs typeface="Verdana"/>
              </a:rPr>
              <a:t>Quelques définitions</a:t>
            </a:r>
          </a:p>
          <a:p>
            <a:pPr marL="342900" lvl="0" indent="-342900" defTabSz="457200" fontAlgn="base">
              <a:lnSpc>
                <a:spcPct val="90000"/>
              </a:lnSpc>
              <a:spcBef>
                <a:spcPct val="20000"/>
              </a:spcBef>
              <a:spcAft>
                <a:spcPct val="0"/>
              </a:spcAft>
              <a:buClr>
                <a:srgbClr val="4BACC6"/>
              </a:buClr>
              <a:buFont typeface="Wingdings" charset="2"/>
              <a:buChar char="u"/>
            </a:pPr>
            <a:endParaRPr lang="fr-FR" sz="2000" dirty="0">
              <a:solidFill>
                <a:prstClr val="black"/>
              </a:solidFill>
              <a:latin typeface="Verdana"/>
              <a:ea typeface="ＭＳ Ｐゴシック" charset="0"/>
              <a:cs typeface="Verdana"/>
            </a:endParaRPr>
          </a:p>
          <a:p>
            <a:pPr lvl="0" defTabSz="457200" fontAlgn="base">
              <a:lnSpc>
                <a:spcPct val="90000"/>
              </a:lnSpc>
              <a:spcBef>
                <a:spcPct val="20000"/>
              </a:spcBef>
              <a:spcAft>
                <a:spcPct val="0"/>
              </a:spcAft>
              <a:buClr>
                <a:srgbClr val="4BACC6"/>
              </a:buClr>
            </a:pPr>
            <a:r>
              <a:rPr lang="fr-FR" sz="2000" dirty="0">
                <a:solidFill>
                  <a:srgbClr val="4BACC6">
                    <a:lumMod val="75000"/>
                  </a:srgbClr>
                </a:solidFill>
                <a:latin typeface="Verdana"/>
                <a:ea typeface="ＭＳ Ｐゴシック" charset="0"/>
                <a:cs typeface="Verdana"/>
              </a:rPr>
              <a:t>Le Code de la route :</a:t>
            </a:r>
          </a:p>
          <a:p>
            <a:pPr lvl="0" defTabSz="457200" fontAlgn="base">
              <a:lnSpc>
                <a:spcPct val="90000"/>
              </a:lnSpc>
              <a:spcBef>
                <a:spcPct val="20000"/>
              </a:spcBef>
              <a:spcAft>
                <a:spcPct val="0"/>
              </a:spcAft>
              <a:buClr>
                <a:srgbClr val="4BACC6"/>
              </a:buClr>
            </a:pPr>
            <a:r>
              <a:rPr lang="fr-FR" sz="2000" dirty="0">
                <a:solidFill>
                  <a:prstClr val="white">
                    <a:lumMod val="50000"/>
                  </a:prstClr>
                </a:solidFill>
                <a:latin typeface="Verdana"/>
                <a:ea typeface="ＭＳ Ｐゴシック" charset="0"/>
                <a:cs typeface="Verdana"/>
              </a:rPr>
              <a:t>C’est l’ensemble des lois et dispositions réglementaires qui régissent les règles d’équipement des véhicules et de circulation routière.</a:t>
            </a:r>
          </a:p>
          <a:p>
            <a:pPr marL="342900" lvl="0" indent="-342900" defTabSz="457200" fontAlgn="base">
              <a:lnSpc>
                <a:spcPct val="90000"/>
              </a:lnSpc>
              <a:spcBef>
                <a:spcPct val="20000"/>
              </a:spcBef>
              <a:spcAft>
                <a:spcPct val="0"/>
              </a:spcAft>
              <a:buClr>
                <a:srgbClr val="4BACC6"/>
              </a:buClr>
              <a:buFont typeface="Wingdings" charset="2"/>
              <a:buChar char="u"/>
            </a:pPr>
            <a:endParaRPr lang="fr-FR" sz="2000" dirty="0">
              <a:solidFill>
                <a:prstClr val="black"/>
              </a:solidFill>
              <a:latin typeface="Verdana"/>
              <a:ea typeface="ＭＳ Ｐゴシック" charset="0"/>
              <a:cs typeface="Verdana"/>
            </a:endParaRPr>
          </a:p>
          <a:p>
            <a:pPr lvl="0" defTabSz="457200" fontAlgn="base">
              <a:lnSpc>
                <a:spcPct val="90000"/>
              </a:lnSpc>
              <a:spcBef>
                <a:spcPct val="20000"/>
              </a:spcBef>
              <a:spcAft>
                <a:spcPct val="0"/>
              </a:spcAft>
              <a:buClr>
                <a:srgbClr val="4BACC6"/>
              </a:buClr>
            </a:pPr>
            <a:r>
              <a:rPr lang="fr-FR" sz="2000" dirty="0">
                <a:solidFill>
                  <a:srgbClr val="4BACC6">
                    <a:lumMod val="75000"/>
                  </a:srgbClr>
                </a:solidFill>
                <a:latin typeface="Verdana"/>
                <a:ea typeface="ＭＳ Ｐゴシック" charset="0"/>
                <a:cs typeface="Verdana"/>
              </a:rPr>
              <a:t>Le véhicule :</a:t>
            </a:r>
          </a:p>
          <a:p>
            <a:pPr lvl="0" defTabSz="457200" fontAlgn="base">
              <a:lnSpc>
                <a:spcPct val="90000"/>
              </a:lnSpc>
              <a:spcBef>
                <a:spcPct val="20000"/>
              </a:spcBef>
              <a:spcAft>
                <a:spcPct val="0"/>
              </a:spcAft>
              <a:buClr>
                <a:srgbClr val="4BACC6"/>
              </a:buClr>
            </a:pPr>
            <a:r>
              <a:rPr lang="fr-FR" sz="2000" dirty="0">
                <a:solidFill>
                  <a:prstClr val="white">
                    <a:lumMod val="50000"/>
                  </a:prstClr>
                </a:solidFill>
                <a:latin typeface="Verdana"/>
                <a:ea typeface="ＭＳ Ｐゴシック" charset="0"/>
                <a:cs typeface="Verdana"/>
              </a:rPr>
              <a:t>Tout moyen de transport servant au déplacement de personnes ou au transport de marchandises.</a:t>
            </a:r>
          </a:p>
        </p:txBody>
      </p:sp>
    </p:spTree>
    <p:extLst>
      <p:ext uri="{BB962C8B-B14F-4D97-AF65-F5344CB8AC3E}">
        <p14:creationId xmlns:p14="http://schemas.microsoft.com/office/powerpoint/2010/main" val="96150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E1A4AA-2AD1-4E86-BFA4-B4A7567352B9}"/>
              </a:ext>
            </a:extLst>
          </p:cNvPr>
          <p:cNvSpPr/>
          <p:nvPr/>
        </p:nvSpPr>
        <p:spPr>
          <a:xfrm>
            <a:off x="1048348" y="870411"/>
            <a:ext cx="3038011"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4BACC6"/>
                </a:solidFill>
                <a:latin typeface="Verdana"/>
                <a:ea typeface="ＭＳ Ｐゴシック" charset="0"/>
                <a:cs typeface="Verdana"/>
              </a:rPr>
              <a:t>Le Code de la Route</a:t>
            </a:r>
          </a:p>
        </p:txBody>
      </p:sp>
      <p:sp>
        <p:nvSpPr>
          <p:cNvPr id="3" name="Rectangle 2">
            <a:extLst>
              <a:ext uri="{FF2B5EF4-FFF2-40B4-BE49-F238E27FC236}">
                <a16:creationId xmlns:a16="http://schemas.microsoft.com/office/drawing/2014/main" id="{A462589C-B05E-4D67-9B3D-BB4AE73D2383}"/>
              </a:ext>
            </a:extLst>
          </p:cNvPr>
          <p:cNvSpPr/>
          <p:nvPr/>
        </p:nvSpPr>
        <p:spPr>
          <a:xfrm>
            <a:off x="1048348" y="1490978"/>
            <a:ext cx="7691206" cy="4708981"/>
          </a:xfrm>
          <a:prstGeom prst="rect">
            <a:avLst/>
          </a:prstGeom>
        </p:spPr>
        <p:txBody>
          <a:bodyPr wrap="square">
            <a:spAutoFit/>
          </a:bodyPr>
          <a:lstStyle/>
          <a:p>
            <a:r>
              <a:rPr lang="fr-FR" sz="1600" dirty="0">
                <a:solidFill>
                  <a:srgbClr val="4BACC6"/>
                </a:solidFill>
                <a:latin typeface="Verdana"/>
                <a:ea typeface="ＭＳ Ｐゴシック" charset="0"/>
                <a:cs typeface="Verdana"/>
              </a:rPr>
              <a:t>Cycle (R311-1 du CR) : </a:t>
            </a:r>
            <a:r>
              <a:rPr lang="fr-FR" sz="1600" dirty="0"/>
              <a:t>6.10. Cycle </a:t>
            </a:r>
            <a:r>
              <a:rPr lang="fr-FR" sz="2000" dirty="0"/>
              <a:t>: </a:t>
            </a:r>
          </a:p>
          <a:p>
            <a:r>
              <a:rPr lang="fr-FR" sz="2400" dirty="0"/>
              <a:t>Véhicule ayant au moins deux roues et propulsé exclusivement par l'énergie musculaire des personnes se trouvant sur ce véhicule, notamment à l'aide de pédales ou de manivelles.</a:t>
            </a:r>
          </a:p>
          <a:p>
            <a:endParaRPr lang="fr-FR" sz="2400" dirty="0">
              <a:solidFill>
                <a:srgbClr val="4BACC6"/>
              </a:solidFill>
              <a:latin typeface="Verdana"/>
              <a:ea typeface="ＭＳ Ｐゴシック" charset="0"/>
              <a:cs typeface="Verdana"/>
            </a:endParaRPr>
          </a:p>
          <a:p>
            <a:r>
              <a:rPr lang="fr-FR" sz="1600" dirty="0">
                <a:solidFill>
                  <a:srgbClr val="4BACC6"/>
                </a:solidFill>
                <a:latin typeface="Verdana"/>
                <a:ea typeface="ＭＳ Ｐゴシック" charset="0"/>
                <a:cs typeface="Verdana"/>
              </a:rPr>
              <a:t>Cycle à pédalage assisté (R311-1 du CR) :</a:t>
            </a:r>
            <a:r>
              <a:rPr lang="fr-FR" sz="1600" dirty="0"/>
              <a:t>6.11. Cycle à pédalage assisté : </a:t>
            </a:r>
          </a:p>
          <a:p>
            <a:r>
              <a:rPr lang="fr-FR" sz="2400" dirty="0"/>
              <a:t>cycle équipé d'un moteur auxiliaire électrique d'une puissance nominale continue maximale de 0,25 kilowatt, dont l'alimentation est réduite progressivement et finalement interrompue lorsque le véhicule atteint une vitesse de 25 km/ h, ou plus tôt si le cycliste arrête de pédaler.</a:t>
            </a:r>
            <a:endParaRPr lang="fr-FR" sz="1600" dirty="0">
              <a:solidFill>
                <a:prstClr val="white">
                  <a:lumMod val="50000"/>
                </a:prstClr>
              </a:solidFill>
              <a:latin typeface="Verdana"/>
              <a:ea typeface="ＭＳ Ｐゴシック" charset="0"/>
              <a:cs typeface="Verdana"/>
            </a:endParaRPr>
          </a:p>
        </p:txBody>
      </p:sp>
    </p:spTree>
    <p:extLst>
      <p:ext uri="{BB962C8B-B14F-4D97-AF65-F5344CB8AC3E}">
        <p14:creationId xmlns:p14="http://schemas.microsoft.com/office/powerpoint/2010/main" val="260773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C9F669-48C5-4699-8C35-68B3D518A0C2}"/>
              </a:ext>
            </a:extLst>
          </p:cNvPr>
          <p:cNvSpPr/>
          <p:nvPr/>
        </p:nvSpPr>
        <p:spPr>
          <a:xfrm>
            <a:off x="1101101" y="624226"/>
            <a:ext cx="6920484" cy="369332"/>
          </a:xfrm>
          <a:prstGeom prst="rect">
            <a:avLst/>
          </a:prstGeom>
        </p:spPr>
        <p:txBody>
          <a:bodyPr wrap="none">
            <a:spAutoFit/>
          </a:bodyPr>
          <a:lstStyle/>
          <a:p>
            <a:pPr lvl="0" defTabSz="457200" fontAlgn="base">
              <a:lnSpc>
                <a:spcPct val="90000"/>
              </a:lnSpc>
              <a:spcBef>
                <a:spcPct val="20000"/>
              </a:spcBef>
              <a:spcAft>
                <a:spcPct val="0"/>
              </a:spcAft>
              <a:buClr>
                <a:srgbClr val="4BACC6"/>
              </a:buClr>
            </a:pPr>
            <a:r>
              <a:rPr lang="fr-FR" sz="2000" b="1" dirty="0">
                <a:solidFill>
                  <a:srgbClr val="00B0F0"/>
                </a:solidFill>
                <a:latin typeface="Verdana"/>
                <a:ea typeface="ＭＳ Ｐゴシック" charset="0"/>
                <a:cs typeface="Verdana"/>
              </a:rPr>
              <a:t>LE CODE DE LA ROUTE, REGLES ET SANCTIONS</a:t>
            </a:r>
            <a:endParaRPr lang="fr-FR" sz="2000" b="1" dirty="0">
              <a:solidFill>
                <a:srgbClr val="4BACC6"/>
              </a:solidFill>
              <a:latin typeface="Verdana"/>
              <a:ea typeface="ＭＳ Ｐゴシック" charset="0"/>
              <a:cs typeface="Verdana"/>
            </a:endParaRPr>
          </a:p>
        </p:txBody>
      </p:sp>
      <p:sp>
        <p:nvSpPr>
          <p:cNvPr id="4" name="Rectangle 3">
            <a:extLst>
              <a:ext uri="{FF2B5EF4-FFF2-40B4-BE49-F238E27FC236}">
                <a16:creationId xmlns:a16="http://schemas.microsoft.com/office/drawing/2014/main" id="{81AE2F55-10B8-4420-B354-6524E22322CE}"/>
              </a:ext>
            </a:extLst>
          </p:cNvPr>
          <p:cNvSpPr/>
          <p:nvPr/>
        </p:nvSpPr>
        <p:spPr>
          <a:xfrm>
            <a:off x="1101101" y="1843951"/>
            <a:ext cx="7779130" cy="2554545"/>
          </a:xfrm>
          <a:prstGeom prst="rect">
            <a:avLst/>
          </a:prstGeom>
        </p:spPr>
        <p:txBody>
          <a:bodyPr wrap="square">
            <a:spAutoFit/>
          </a:bodyPr>
          <a:lstStyle/>
          <a:p>
            <a:pPr marL="0" marR="0" lvl="0" indent="0" defTabSz="457200" eaLnBrk="1" fontAlgn="auto" latinLnBrk="0" hangingPunct="0">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rPr>
              <a:t>Le cycliste est le conducteur d'un véhicule.</a:t>
            </a:r>
          </a:p>
          <a:p>
            <a:pPr marL="0" marR="0" lvl="0" indent="0" defTabSz="457200" eaLnBrk="1" fontAlgn="auto" latinLnBrk="0" hangingPunct="0">
              <a:lnSpc>
                <a:spcPct val="100000"/>
              </a:lnSpc>
              <a:spcBef>
                <a:spcPts val="0"/>
              </a:spcBef>
              <a:spcAft>
                <a:spcPts val="0"/>
              </a:spcAft>
              <a:buClrTx/>
              <a:buSzTx/>
              <a:buFontTx/>
              <a:buNone/>
              <a:tabLst/>
              <a:defRPr/>
            </a:pPr>
            <a:endPar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endParaRPr>
          </a:p>
          <a:p>
            <a:pPr marL="0" marR="0" lvl="0" indent="0" defTabSz="457200" eaLnBrk="1" fontAlgn="auto" latinLnBrk="0" hangingPunct="0">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rPr>
              <a:t>Les règles du code de la route s'appliquent à tous les usagers.</a:t>
            </a:r>
          </a:p>
          <a:p>
            <a:pPr marL="0" marR="0" lvl="0" indent="0" defTabSz="457200" eaLnBrk="1" fontAlgn="auto" latinLnBrk="0" hangingPunct="0">
              <a:lnSpc>
                <a:spcPct val="100000"/>
              </a:lnSpc>
              <a:spcBef>
                <a:spcPts val="0"/>
              </a:spcBef>
              <a:spcAft>
                <a:spcPts val="0"/>
              </a:spcAft>
              <a:buClrTx/>
              <a:buSzTx/>
              <a:buFontTx/>
              <a:buNone/>
              <a:tabLst/>
              <a:defRPr/>
            </a:pPr>
            <a:endPar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endParaRPr>
          </a:p>
          <a:p>
            <a:pPr marL="0" marR="0" lvl="0" indent="0" defTabSz="457200" eaLnBrk="1" fontAlgn="auto" latinLnBrk="0" hangingPunct="0">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rPr>
              <a:t>Les obligations et les règles sont les mêmes.</a:t>
            </a:r>
          </a:p>
          <a:p>
            <a:pPr marL="0" marR="0" lvl="0" indent="0" defTabSz="457200" eaLnBrk="1" fontAlgn="auto" latinLnBrk="0" hangingPunct="0">
              <a:lnSpc>
                <a:spcPct val="100000"/>
              </a:lnSpc>
              <a:spcBef>
                <a:spcPts val="0"/>
              </a:spcBef>
              <a:spcAft>
                <a:spcPts val="0"/>
              </a:spcAft>
              <a:buClrTx/>
              <a:buSzTx/>
              <a:buFontTx/>
              <a:buNone/>
              <a:tabLst/>
              <a:defRPr/>
            </a:pPr>
            <a:endPar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endParaRPr>
          </a:p>
          <a:p>
            <a:pPr marL="0" marR="0" lvl="0" indent="0" defTabSz="457200" eaLnBrk="1" fontAlgn="auto" latinLnBrk="0" hangingPunct="0">
              <a:lnSpc>
                <a:spcPct val="100000"/>
              </a:lnSpc>
              <a:spcBef>
                <a:spcPts val="0"/>
              </a:spcBef>
              <a:spcAft>
                <a:spcPts val="0"/>
              </a:spcAft>
              <a:buClrTx/>
              <a:buSzTx/>
              <a:buFontTx/>
              <a:buNone/>
              <a:tabLst/>
              <a:defRPr/>
            </a:pPr>
            <a:r>
              <a:rPr kumimoji="0" lang="fr-FR" sz="2000" b="0" i="0" u="none" strike="noStrike" kern="0" cap="none" spc="0" normalizeH="0" baseline="0" noProof="0" dirty="0">
                <a:ln>
                  <a:noFill/>
                </a:ln>
                <a:solidFill>
                  <a:srgbClr val="A7A7A7">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Helvetica"/>
              </a:rPr>
              <a:t>Les sanctions aussi</a:t>
            </a:r>
            <a:endParaRPr kumimoji="0" lang="fr-FR"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27930940"/>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70BFF9DA-2FDA-0042-BE21-83120EFFC6DA}" vid="{BC62F87B-4C81-0E45-9B15-1CBBB3796E71}"/>
    </a:ext>
  </a:extLst>
</a:theme>
</file>

<file path=ppt/theme/theme2.xml><?xml version="1.0" encoding="utf-8"?>
<a:theme xmlns:a="http://schemas.openxmlformats.org/drawingml/2006/main" name="Diapositive TITR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2" id="{70BFF9DA-2FDA-0042-BE21-83120EFFC6DA}" vid="{7EC27346-B593-C647-BF63-6C7DAB2A9EB3}"/>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 Office</Template>
  <TotalTime>472</TotalTime>
  <Words>2302</Words>
  <Application>Microsoft Office PowerPoint</Application>
  <PresentationFormat>Affichage à l'écran (4:3)</PresentationFormat>
  <Paragraphs>277</Paragraphs>
  <Slides>69</Slides>
  <Notes>0</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69</vt:i4>
      </vt:variant>
    </vt:vector>
  </HeadingPairs>
  <TitlesOfParts>
    <vt:vector size="81" baseType="lpstr">
      <vt:lpstr>Arial</vt:lpstr>
      <vt:lpstr>ArialUnicodeMS</vt:lpstr>
      <vt:lpstr>Calibri</vt:lpstr>
      <vt:lpstr>Comic Sans MS</vt:lpstr>
      <vt:lpstr>Futura Condensed Medium</vt:lpstr>
      <vt:lpstr>Futura Medium</vt:lpstr>
      <vt:lpstr>HiraginoSans-W3</vt:lpstr>
      <vt:lpstr>LucidaGrande</vt:lpstr>
      <vt:lpstr>Verdana</vt:lpstr>
      <vt:lpstr>Wingdings</vt:lpstr>
      <vt:lpstr>Conception personnalisée</vt:lpstr>
      <vt:lpstr>Diapositive TITRE</vt:lpstr>
      <vt:lpstr>Présentation PowerPoint</vt:lpstr>
      <vt:lpstr>Présentation PowerPoint</vt:lpstr>
      <vt:lpstr>Présentation PowerPoint</vt:lpstr>
      <vt:lpstr>LE CODE DE LA ROUTE </vt:lpstr>
      <vt:lpstr>Photo publiée sur FB par un club FFCT</vt:lpstr>
      <vt:lpstr>Nouvelles dispositions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rôle du gestionnaire de la sortie Animateur ?</vt:lpstr>
      <vt:lpstr>Veiller à la sécurité globale du groupe</vt:lpstr>
      <vt:lpstr>Veiller à la sécurité globale du groupe</vt:lpstr>
      <vt:lpstr>Veiller à la sécurité globale du groupe</vt:lpstr>
      <vt:lpstr>Veiller à la sécurité globale du groupe</vt:lpstr>
      <vt:lpstr>Les points de vigilance</vt:lpstr>
      <vt:lpstr>Les points de vigilance</vt:lpstr>
      <vt:lpstr>Les points de vigilance</vt:lpstr>
      <vt:lpstr>Les points de vigilance</vt:lpstr>
      <vt:lpstr>QUELQUES REMARQUES IMPORTANTES</vt:lpstr>
      <vt:lpstr>QUELQUES REMARQUES IMPORTANTES</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Charlotte FAURE D'INTRONE</dc:creator>
  <cp:lastModifiedBy>Patrice Audoin</cp:lastModifiedBy>
  <cp:revision>56</cp:revision>
  <dcterms:created xsi:type="dcterms:W3CDTF">2018-04-17T10:16:13Z</dcterms:created>
  <dcterms:modified xsi:type="dcterms:W3CDTF">2025-12-16T08:34:25Z</dcterms:modified>
  <cp:contentStatus/>
</cp:coreProperties>
</file>